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3E41070-286F-4F9B-9ABA-F34EE4CF6E45}" type="datetimeFigureOut">
              <a:rPr lang="ru-RU" smtClean="0"/>
              <a:t>09.02.2011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A30C4E8-184C-425C-88B9-53D9B2599A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1070-286F-4F9B-9ABA-F34EE4CF6E45}" type="datetimeFigureOut">
              <a:rPr lang="ru-RU" smtClean="0"/>
              <a:t>09.02.2011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C4E8-184C-425C-88B9-53D9B2599A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1070-286F-4F9B-9ABA-F34EE4CF6E45}" type="datetimeFigureOut">
              <a:rPr lang="ru-RU" smtClean="0"/>
              <a:t>09.02.2011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C4E8-184C-425C-88B9-53D9B2599A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3E41070-286F-4F9B-9ABA-F34EE4CF6E45}" type="datetimeFigureOut">
              <a:rPr lang="ru-RU" smtClean="0"/>
              <a:t>09.02.2011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C4E8-184C-425C-88B9-53D9B2599A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3E41070-286F-4F9B-9ABA-F34EE4CF6E45}" type="datetimeFigureOut">
              <a:rPr lang="ru-RU" smtClean="0"/>
              <a:t>09.02.2011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A30C4E8-184C-425C-88B9-53D9B2599A9D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3E41070-286F-4F9B-9ABA-F34EE4CF6E45}" type="datetimeFigureOut">
              <a:rPr lang="ru-RU" smtClean="0"/>
              <a:t>09.02.2011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30C4E8-184C-425C-88B9-53D9B2599A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3E41070-286F-4F9B-9ABA-F34EE4CF6E45}" type="datetimeFigureOut">
              <a:rPr lang="ru-RU" smtClean="0"/>
              <a:t>09.02.2011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A30C4E8-184C-425C-88B9-53D9B2599A9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1070-286F-4F9B-9ABA-F34EE4CF6E45}" type="datetimeFigureOut">
              <a:rPr lang="ru-RU" smtClean="0"/>
              <a:t>09.02.2011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0C4E8-184C-425C-88B9-53D9B2599A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3E41070-286F-4F9B-9ABA-F34EE4CF6E45}" type="datetimeFigureOut">
              <a:rPr lang="ru-RU" smtClean="0"/>
              <a:t>09.02.2011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A30C4E8-184C-425C-88B9-53D9B2599A9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3E41070-286F-4F9B-9ABA-F34EE4CF6E45}" type="datetimeFigureOut">
              <a:rPr lang="ru-RU" smtClean="0"/>
              <a:t>09.02.2011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A30C4E8-184C-425C-88B9-53D9B2599A9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3E41070-286F-4F9B-9ABA-F34EE4CF6E45}" type="datetimeFigureOut">
              <a:rPr lang="ru-RU" smtClean="0"/>
              <a:t>09.02.2011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A30C4E8-184C-425C-88B9-53D9B2599A9D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3E41070-286F-4F9B-9ABA-F34EE4CF6E45}" type="datetimeFigureOut">
              <a:rPr lang="ru-RU" smtClean="0"/>
              <a:t>09.02.2011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A30C4E8-184C-425C-88B9-53D9B2599A9D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ov.org/%D0%9F%D0%BB%D0%BE%D1%89%D0%B0%D0%B4%D1%8C_%D0%A1%D0%B5%D0%BD%D0%BD%D0%B0%D1%8F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nnov.org/%D0%9F%D0%BB%D0%BE%D1%89%D0%B0%D0%B4%D1%8C_%D0%9C%D0%B8%D0%BD%D0%B8%D0%BD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nnov.org/enn/index.php?title=%D0%90%D0%BB%D0%B5%D0%BA%D1%81%D0%B0%D0%BD%D0%B4%D1%80%D0%BE%D0%B2%D1%81%D0%BA%D0%B8%D0%B9_%D1%81%D0%B0%D0%B4&amp;action=edit&amp;redlink=1" TargetMode="External"/><Relationship Id="rId5" Type="http://schemas.openxmlformats.org/officeDocument/2006/relationships/hyperlink" Target="http://www.nnov.org/%D0%9A%D0%B0%D0%B7%D0%B0%D0%BD%D1%81%D0%BA%D0%B8%D0%B9_%D1%81%D1%8A%D0%B5%D0%B7%D0%B4" TargetMode="External"/><Relationship Id="rId4" Type="http://schemas.openxmlformats.org/officeDocument/2006/relationships/hyperlink" Target="http://www.nnov.org/enn/index.php?title=%D0%93%D0%B5%D0%BE%D1%80%D0%B3%D0%B8%D0%B5%D0%B2%D1%81%D0%BA%D0%B8%D0%B9_%D1%81%D1%8A%D0%B5%D0%B7%D0%B4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221_%D0%B3%D0%BE%D0%B4" TargetMode="External"/><Relationship Id="rId2" Type="http://schemas.openxmlformats.org/officeDocument/2006/relationships/hyperlink" Target="http://ru.wikipedia.org/wiki/%D0%9D%D0%B8%D0%B6%D0%BD%D0%B8%D0%B9_%D0%9D%D0%BE%D0%B2%D0%B3%D0%BE%D1%80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://ru.wikipedia.org/wiki/%D0%A0%D0%BE%D0%B2" TargetMode="External"/><Relationship Id="rId4" Type="http://schemas.openxmlformats.org/officeDocument/2006/relationships/hyperlink" Target="http://ru.wikipedia.org/wiki/%D0%AE%D1%80%D0%B8%D0%B9_II_%D0%92%D1%81%D0%B5%D0%B2%D0%BE%D0%BB%D0%BE%D0%B4%D0%BE%D0%B2%D0%B8%D1%8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ru.wikipedia.org/wiki/%D0%9D%D0%B8%D0%B6%D0%BD%D0%B8%D0%B9_%D0%9D%D0%BE%D0%B2%D0%B3%D0%BE%D1%80%D0%BE%D0%B4" TargetMode="External"/><Relationship Id="rId7" Type="http://schemas.openxmlformats.org/officeDocument/2006/relationships/hyperlink" Target="http://ru.wikipedia.org/wiki/XVIII_%D0%B2%D0%B5%D0%BA" TargetMode="External"/><Relationship Id="rId2" Type="http://schemas.openxmlformats.org/officeDocument/2006/relationships/hyperlink" Target="http://ru.wikipedia.org/wiki/%D0%9D%D0%B8%D0%B6%D0%B5%D0%B3%D0%BE%D1%80%D0%BE%D0%B4%D1%81%D0%BA%D0%B8%D0%B9_%D1%80%D0%B0%D0%B9%D0%BE%D0%BD_%D0%9D%D0%B8%D0%B6%D0%BD%D0%B5%D0%B3%D0%BE_%D0%9D%D0%BE%D0%B2%D0%B3%D0%BE%D1%80%D0%BE%D0%B4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1917_%D0%B3%D0%BE%D0%B4" TargetMode="External"/><Relationship Id="rId5" Type="http://schemas.openxmlformats.org/officeDocument/2006/relationships/hyperlink" Target="http://ru.wikipedia.org/wiki/%D0%9F%D0%BB%D0%BE%D1%89%D0%B0%D0%B4%D1%8C_%D0%9B%D1%8F%D0%B4%D0%BE%D0%B2%D0%B0" TargetMode="External"/><Relationship Id="rId4" Type="http://schemas.openxmlformats.org/officeDocument/2006/relationships/hyperlink" Target="http://ru.wikipedia.org/wiki/%D0%9F%D0%BB%D0%BE%D1%89%D0%B0%D0%B4%D1%8C_%D0%9C%D0%B8%D0%BD%D0%B8%D0%BD%D0%B0_%D0%B8_%D0%9F%D0%BE%D0%B6%D0%B0%D1%80%D1%81%D0%BA%D0%BE%D0%B3%D0%B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0%D1%80%D0%BA_%D0%94%D1%83%D0%B1%D0%BA%D0%B8" TargetMode="External"/><Relationship Id="rId3" Type="http://schemas.openxmlformats.org/officeDocument/2006/relationships/hyperlink" Target="http://ru.wikipedia.org/wiki/%D0%A1%D0%BE%D1%80%D0%BC%D0%BE%D0%B2%D1%81%D0%BA%D0%B8%D0%B9_%D0%BF%D0%B0%D1%80%D0%BA" TargetMode="External"/><Relationship Id="rId7" Type="http://schemas.openxmlformats.org/officeDocument/2006/relationships/hyperlink" Target="http://ru.wikipedia.org/w/index.php?title=%D0%9F%D0%B0%D1%80%D0%BA_%D0%B8%D0%BC%D0%B5%D0%BD%D0%B8_1_%D0%9C%D0%B0%D1%8F_%28%D0%9D%D0%B8%D0%B6%D0%BD%D0%B8%D0%B9_%D0%9D%D0%BE%D0%B2%D0%B3%D0%BE%D1%80%D0%BE%D0%B4%29&amp;action=edit&amp;redlink=1" TargetMode="External"/><Relationship Id="rId2" Type="http://schemas.openxmlformats.org/officeDocument/2006/relationships/hyperlink" Target="http://ru.wikipedia.org/wiki/%D0%9D%D0%B8%D0%B6%D0%BD%D0%B8%D0%B9_%D0%9D%D0%BE%D0%B2%D0%B3%D0%BE%D1%80%D0%BE%D0%B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F%D0%B0%D1%80%D0%BA_%D0%9A%D1%83%D0%BB%D0%B8%D0%B1%D0%B8%D0%BD%D0%B0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ru.wikipedia.org/wiki/%D0%A8%D0%B2%D0%B5%D0%B9%D1%86%D0%B0%D1%80%D0%B8%D1%8F_%28%D0%BF%D0%B0%D1%80%D0%BA%29" TargetMode="External"/><Relationship Id="rId10" Type="http://schemas.openxmlformats.org/officeDocument/2006/relationships/hyperlink" Target="http://ru.wikipedia.org/wiki/%D0%A1%D0%B8%D0%B1%D0%B8%D1%80%D1%81%D0%BA%D0%B8%D0%B9_%D1%86%D0%B8%D1%80%D1%8E%D0%BB%D1%8C%D0%BD%D0%B8%D0%BA" TargetMode="External"/><Relationship Id="rId4" Type="http://schemas.openxmlformats.org/officeDocument/2006/relationships/hyperlink" Target="http://ru.wikipedia.org/wiki/%D0%90%D0%B2%D1%82%D0%BE%D0%B7%D0%B0%D0%B2%D0%BE%D0%B4%D1%81%D0%BA%D0%B8%D0%B9_%D0%BF%D0%B0%D1%80%D0%BA" TargetMode="External"/><Relationship Id="rId9" Type="http://schemas.openxmlformats.org/officeDocument/2006/relationships/hyperlink" Target="http://ru.wikipedia.org/w/index.php?title=%D0%A9%D1%91%D0%BB%D0%BE%D0%BA%D0%BE%D0%B2%D1%81%D0%BA%D0%B8%D0%B9_%D1%85%D1%83%D1%82%D0%BE%D1%80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58_%D0%B3%D0%BE%D0%B4" TargetMode="External"/><Relationship Id="rId2" Type="http://schemas.openxmlformats.org/officeDocument/2006/relationships/hyperlink" Target="http://ru.wikipedia.org/wiki/1903_%D0%B3%D0%BE%D0%B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ru.wikipedia.org/wiki/1992_%D0%B3%D0%BE%D0%B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8%D0%B6%D0%BD%D0%B8%D0%B9_%D0%9D%D0%BE%D0%B2%D0%B3%D0%BE%D1%80%D0%BE%D0%B4" TargetMode="External"/><Relationship Id="rId2" Type="http://schemas.openxmlformats.org/officeDocument/2006/relationships/hyperlink" Target="http://ru.wikipedia.org/wiki/%D0%9F%D0%B0%D1%80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://ru.wikipedia.org/wiki/2000" TargetMode="External"/><Relationship Id="rId4" Type="http://schemas.openxmlformats.org/officeDocument/2006/relationships/hyperlink" Target="http://ru.wikipedia.org/wiki/28_%D0%B8%D1%8E%D0%BD%D1%8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8%D0%B6%D0%BD%D0%B8%D0%B9_%D0%9D%D0%BE%D0%B2%D0%B3%D0%BE%D1%80%D0%BE%D0%B4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ru.wikipedia.org/wiki/%D0%9C%D1%83%D0%B7%D0%B5%D0%B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1938_%D0%B3%D0%BE%D0%B4" TargetMode="External"/><Relationship Id="rId5" Type="http://schemas.openxmlformats.org/officeDocument/2006/relationships/hyperlink" Target="http://ru.wikipedia.org/wiki/1933_%D0%B3%D0%BE%D0%B4" TargetMode="External"/><Relationship Id="rId4" Type="http://schemas.openxmlformats.org/officeDocument/2006/relationships/hyperlink" Target="http://ru.wikipedia.org/wiki/%D0%9C%D0%B0%D0%BA%D1%81%D0%B8%D0%BC_%D0%93%D0%BE%D1%80%D1%8C%D0%BA%D0%B8%D0%B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prstTxWarp prst="textSlantDown">
              <a:avLst/>
            </a:prstTxWarp>
          </a:bodyPr>
          <a:lstStyle/>
          <a:p>
            <a:r>
              <a:rPr lang="ru-RU" dirty="0" smtClean="0">
                <a:latin typeface="Comic Sans MS" pitchFamily="66" charset="0"/>
              </a:rPr>
              <a:t>МОИ ЛЮБИМЫЕ МЕСТА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ВЕРХНЕВОЛЖСКАЯ НАБЕРЕЖНАЯ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Comic Sans MS" pitchFamily="66" charset="0"/>
              </a:rPr>
              <a:t>Верхне-Волжская</a:t>
            </a:r>
            <a:r>
              <a:rPr lang="ru-RU" dirty="0" smtClean="0">
                <a:latin typeface="Comic Sans MS" pitchFamily="66" charset="0"/>
              </a:rPr>
              <a:t> набережная или Волжский откос (б. набережная Волги, </a:t>
            </a:r>
            <a:r>
              <a:rPr lang="ru-RU" dirty="0" err="1" smtClean="0">
                <a:latin typeface="Comic Sans MS" pitchFamily="66" charset="0"/>
              </a:rPr>
              <a:t>Верхне-Волжский</a:t>
            </a:r>
            <a:r>
              <a:rPr lang="ru-RU" dirty="0" smtClean="0">
                <a:latin typeface="Comic Sans MS" pitchFamily="66" charset="0"/>
              </a:rPr>
              <a:t> откос) - протянулась от </a:t>
            </a:r>
            <a:r>
              <a:rPr lang="ru-RU" dirty="0" smtClean="0">
                <a:latin typeface="Comic Sans MS" pitchFamily="66" charset="0"/>
                <a:hlinkClick r:id="rId2" tooltip="Площадь Минина"/>
              </a:rPr>
              <a:t>площади Минина</a:t>
            </a:r>
            <a:r>
              <a:rPr lang="ru-RU" dirty="0" smtClean="0">
                <a:latin typeface="Comic Sans MS" pitchFamily="66" charset="0"/>
              </a:rPr>
              <a:t> до </a:t>
            </a:r>
            <a:r>
              <a:rPr lang="ru-RU" dirty="0" smtClean="0">
                <a:latin typeface="Comic Sans MS" pitchFamily="66" charset="0"/>
                <a:hlinkClick r:id="rId3" tooltip="Площадь Сенная"/>
              </a:rPr>
              <a:t>Сенной площади</a:t>
            </a:r>
            <a:r>
              <a:rPr lang="ru-RU" dirty="0" smtClean="0">
                <a:latin typeface="Comic Sans MS" pitchFamily="66" charset="0"/>
              </a:rPr>
              <a:t>. Спроектирована в 1830-1840 годах. Тогда были засыпаны овраги, разрезавшие берег, </a:t>
            </a:r>
            <a:r>
              <a:rPr lang="ru-RU" dirty="0" err="1" smtClean="0">
                <a:latin typeface="Comic Sans MS" pitchFamily="66" charset="0"/>
              </a:rPr>
              <a:t>выравнены</a:t>
            </a:r>
            <a:r>
              <a:rPr lang="ru-RU" dirty="0" smtClean="0">
                <a:latin typeface="Comic Sans MS" pitchFamily="66" charset="0"/>
              </a:rPr>
              <a:t> и укреплены дёрном склоны, проложены вниз к реке съезды </a:t>
            </a:r>
            <a:r>
              <a:rPr lang="ru-RU" dirty="0" smtClean="0">
                <a:latin typeface="Comic Sans MS" pitchFamily="66" charset="0"/>
                <a:hlinkClick r:id="rId4" tooltip="Георгиевский съезд (такой страницы не существует)"/>
              </a:rPr>
              <a:t>Георгиевский</a:t>
            </a:r>
            <a:r>
              <a:rPr lang="ru-RU" dirty="0" smtClean="0">
                <a:latin typeface="Comic Sans MS" pitchFamily="66" charset="0"/>
              </a:rPr>
              <a:t> и </a:t>
            </a:r>
            <a:r>
              <a:rPr lang="ru-RU" dirty="0" smtClean="0">
                <a:latin typeface="Comic Sans MS" pitchFamily="66" charset="0"/>
                <a:hlinkClick r:id="rId5" tooltip="Казанский съезд"/>
              </a:rPr>
              <a:t>Казанский</a:t>
            </a:r>
            <a:r>
              <a:rPr lang="ru-RU" dirty="0" smtClean="0">
                <a:latin typeface="Comic Sans MS" pitchFamily="66" charset="0"/>
              </a:rPr>
              <a:t> (бывший Печёрский съезд), разбит в центре откоса </a:t>
            </a:r>
            <a:r>
              <a:rPr lang="ru-RU" dirty="0" smtClean="0">
                <a:latin typeface="Comic Sans MS" pitchFamily="66" charset="0"/>
                <a:hlinkClick r:id="rId6" tooltip="Александровский сад (такой страницы не существует)"/>
              </a:rPr>
              <a:t>Александровский сад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700808"/>
            <a:ext cx="42442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735516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УЧЕНИЦЫ МОУ СОШ №35 7 «а» КЛАССА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ЕРМАКОВА ТАТЬЯНА И СУМБАЕВА ЕКАТЕРИНА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КЛАССНЫЙ РУКОВОДИТЕЛЬ: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   ДВУРЕЧЕНСКАЯ НАТАЛЬЯ ВИКТОРОВНА.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  НИЖЕГОРОДСКИЙ КРЕМЛЬ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424847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Comic Sans MS" pitchFamily="66" charset="0"/>
              </a:rPr>
              <a:t>Нижегородский </a:t>
            </a:r>
            <a:r>
              <a:rPr lang="ru-RU" b="1" dirty="0" smtClean="0">
                <a:latin typeface="Comic Sans MS" pitchFamily="66" charset="0"/>
              </a:rPr>
              <a:t>кремль</a:t>
            </a:r>
            <a:r>
              <a:rPr lang="ru-RU" dirty="0" smtClean="0">
                <a:latin typeface="Comic Sans MS" pitchFamily="66" charset="0"/>
              </a:rPr>
              <a:t> — крепость в </a:t>
            </a:r>
            <a:r>
              <a:rPr lang="ru-RU" dirty="0" smtClean="0">
                <a:latin typeface="Comic Sans MS" pitchFamily="66" charset="0"/>
                <a:hlinkClick r:id="rId2" tooltip="Нижний Новгород"/>
              </a:rPr>
              <a:t>Нижнем Новгороде</a:t>
            </a:r>
            <a:r>
              <a:rPr lang="ru-RU" dirty="0" smtClean="0">
                <a:latin typeface="Comic Sans MS" pitchFamily="66" charset="0"/>
              </a:rPr>
              <a:t>, исторический центр города, каменный пояс, охватывающий вершину гористого мыса и уступами лежащий на Как свидетельствует летопись, в </a:t>
            </a:r>
            <a:r>
              <a:rPr lang="ru-RU" dirty="0" smtClean="0">
                <a:latin typeface="Comic Sans MS" pitchFamily="66" charset="0"/>
                <a:hlinkClick r:id="rId3" tooltip="1221 год"/>
              </a:rPr>
              <a:t>1221 году</a:t>
            </a:r>
            <a:r>
              <a:rPr lang="ru-RU" dirty="0" smtClean="0">
                <a:latin typeface="Comic Sans MS" pitchFamily="66" charset="0"/>
              </a:rPr>
              <a:t> великим князем Владимирским </a:t>
            </a:r>
            <a:r>
              <a:rPr lang="ru-RU" dirty="0" smtClean="0">
                <a:latin typeface="Comic Sans MS" pitchFamily="66" charset="0"/>
                <a:hlinkClick r:id="rId4" tooltip="Юрий II Всеволодович"/>
              </a:rPr>
              <a:t>Юрием Всеволодовичем</a:t>
            </a:r>
            <a:r>
              <a:rPr lang="ru-RU" dirty="0" smtClean="0">
                <a:latin typeface="Comic Sans MS" pitchFamily="66" charset="0"/>
              </a:rPr>
              <a:t> основан был Нижний Новгород, защитой которому служили деревянно-земляные укрепления — глубокие </a:t>
            </a:r>
            <a:r>
              <a:rPr lang="ru-RU" dirty="0" smtClean="0">
                <a:latin typeface="Comic Sans MS" pitchFamily="66" charset="0"/>
                <a:hlinkClick r:id="rId5" tooltip="Ров"/>
              </a:rPr>
              <a:t>рвы</a:t>
            </a:r>
            <a:r>
              <a:rPr lang="ru-RU" dirty="0" smtClean="0">
                <a:latin typeface="Comic Sans MS" pitchFamily="66" charset="0"/>
              </a:rPr>
              <a:t> и высокие валы, окружавшие город и посады </a:t>
            </a:r>
            <a:r>
              <a:rPr lang="ru-RU" dirty="0" smtClean="0">
                <a:latin typeface="Comic Sans MS" pitchFamily="66" charset="0"/>
              </a:rPr>
              <a:t>его волжских </a:t>
            </a:r>
            <a:r>
              <a:rPr lang="ru-RU" dirty="0" smtClean="0">
                <a:latin typeface="Comic Sans MS" pitchFamily="66" charset="0"/>
              </a:rPr>
              <a:t>склонах.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628800"/>
            <a:ext cx="4316288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       УЛИЦА БОЛЬШАЯ         ПОКРОВСКАЯ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Comic Sans MS" pitchFamily="66" charset="0"/>
              </a:rPr>
              <a:t>Большая Покровская</a:t>
            </a:r>
            <a:r>
              <a:rPr lang="ru-RU" dirty="0" smtClean="0">
                <a:latin typeface="Comic Sans MS" pitchFamily="66" charset="0"/>
              </a:rPr>
              <a:t> — улица в </a:t>
            </a:r>
            <a:r>
              <a:rPr lang="ru-RU" dirty="0" smtClean="0">
                <a:latin typeface="Comic Sans MS" pitchFamily="66" charset="0"/>
                <a:hlinkClick r:id="rId2" tooltip="Нижегородский район Нижнего Новгорода"/>
              </a:rPr>
              <a:t>Нижегородском районе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  <a:hlinkClick r:id="rId3" tooltip="Нижний Новгород"/>
              </a:rPr>
              <a:t>Нижнего Новгорода</a:t>
            </a:r>
            <a:r>
              <a:rPr lang="ru-RU" dirty="0" smtClean="0">
                <a:latin typeface="Comic Sans MS" pitchFamily="66" charset="0"/>
              </a:rPr>
              <a:t>; соединяет </a:t>
            </a:r>
            <a:r>
              <a:rPr lang="ru-RU" dirty="0" smtClean="0">
                <a:latin typeface="Comic Sans MS" pitchFamily="66" charset="0"/>
                <a:hlinkClick r:id="rId4" tooltip="Площадь Минина и Пожарского"/>
              </a:rPr>
              <a:t>площадь Минина и Пожарского</a:t>
            </a:r>
            <a:r>
              <a:rPr lang="ru-RU" dirty="0" smtClean="0">
                <a:latin typeface="Comic Sans MS" pitchFamily="66" charset="0"/>
              </a:rPr>
              <a:t> с </a:t>
            </a:r>
            <a:r>
              <a:rPr lang="ru-RU" dirty="0" smtClean="0">
                <a:latin typeface="Comic Sans MS" pitchFamily="66" charset="0"/>
                <a:hlinkClick r:id="rId5" tooltip="Площадь Лядова"/>
              </a:rPr>
              <a:t>площадью </a:t>
            </a:r>
            <a:r>
              <a:rPr lang="ru-RU" dirty="0" err="1" smtClean="0">
                <a:latin typeface="Comic Sans MS" pitchFamily="66" charset="0"/>
                <a:hlinkClick r:id="rId5" tooltip="Площадь Лядова"/>
              </a:rPr>
              <a:t>Лядова</a:t>
            </a:r>
            <a:r>
              <a:rPr lang="ru-RU" dirty="0" smtClean="0">
                <a:latin typeface="Comic Sans MS" pitchFamily="66" charset="0"/>
              </a:rPr>
              <a:t>. Одна из самых старинных улиц Нижнего Новгорода и до </a:t>
            </a:r>
            <a:r>
              <a:rPr lang="ru-RU" dirty="0" smtClean="0">
                <a:latin typeface="Comic Sans MS" pitchFamily="66" charset="0"/>
                <a:hlinkClick r:id="rId6" tooltip="1917 год"/>
              </a:rPr>
              <a:t>1917 года</a:t>
            </a:r>
            <a:r>
              <a:rPr lang="ru-RU" dirty="0" smtClean="0">
                <a:latin typeface="Comic Sans MS" pitchFamily="66" charset="0"/>
              </a:rPr>
              <a:t> считалась дворянской; оформилась как главная улица города к концу </a:t>
            </a:r>
            <a:r>
              <a:rPr lang="ru-RU" dirty="0" smtClean="0">
                <a:latin typeface="Comic Sans MS" pitchFamily="66" charset="0"/>
                <a:hlinkClick r:id="rId7" tooltip="XVIII век"/>
              </a:rPr>
              <a:t>XVIII века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1772816"/>
            <a:ext cx="43162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latin typeface="Comic Sans MS" pitchFamily="66" charset="0"/>
              </a:rPr>
              <a:t>ЧКАЛОВСКАЯ ЛЕСТНИЦА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В 1943 году в честь победоносного завершения Сталинградской битвы была заложена мемориальная Чкаловская лестница. Её авторы - архитекторы А.А. Яковлев, Л.В. Руднев, В.О. Минц, а строили немецкие военнопленные в 1949 году. Лестница связывает верхнюю часть города с </a:t>
            </a:r>
            <a:r>
              <a:rPr lang="ru-RU" dirty="0" smtClean="0">
                <a:latin typeface="Comic Sans MS" pitchFamily="66" charset="0"/>
              </a:rPr>
              <a:t>Нижневолжской </a:t>
            </a:r>
            <a:r>
              <a:rPr lang="ru-RU" dirty="0" smtClean="0">
                <a:latin typeface="Comic Sans MS" pitchFamily="66" charset="0"/>
              </a:rPr>
              <a:t>набережной. В 1985 году у подножия Чкаловской лестницы на установили катер “Герой”, входивший в состав Волжской военной флотилии и в годы Великой Отечественной войны участвовавший в Сталинградской битве. Так что уже третье десятилетие лестница тянется от одного “Героя” до другого — Героя Советского Союза Валерия Чкалова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22438"/>
            <a:ext cx="396044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ПАРКИ НИЖНЕГО НОВГОРОДА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В настоящее время в </a:t>
            </a:r>
            <a:r>
              <a:rPr lang="ru-RU" dirty="0" smtClean="0">
                <a:latin typeface="Comic Sans MS" pitchFamily="66" charset="0"/>
                <a:hlinkClick r:id="rId2" tooltip="Нижний Новгород"/>
              </a:rPr>
              <a:t>Нижнем Новгороде</a:t>
            </a:r>
            <a:r>
              <a:rPr lang="ru-RU" dirty="0" smtClean="0">
                <a:latin typeface="Comic Sans MS" pitchFamily="66" charset="0"/>
              </a:rPr>
              <a:t> открыто более 15 парков, для 8 из них созданы предприятия по обслуживанию: шесть — для парков культуры и отдыха, по одному для ландшафтного и детского. Наиболее известные парки: </a:t>
            </a:r>
            <a:r>
              <a:rPr lang="ru-RU" dirty="0" err="1" smtClean="0">
                <a:latin typeface="Comic Sans MS" pitchFamily="66" charset="0"/>
                <a:hlinkClick r:id="rId3" tooltip="Сормовский парк"/>
              </a:rPr>
              <a:t>Сормовский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smtClean="0">
                <a:latin typeface="Comic Sans MS" pitchFamily="66" charset="0"/>
                <a:hlinkClick r:id="rId4" tooltip="Автозаводский парк"/>
              </a:rPr>
              <a:t>Автозаводский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smtClean="0">
                <a:latin typeface="Comic Sans MS" pitchFamily="66" charset="0"/>
                <a:hlinkClick r:id="rId5" tooltip="Швейцария (парк)"/>
              </a:rPr>
              <a:t>«Швейцария»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smtClean="0">
                <a:latin typeface="Comic Sans MS" pitchFamily="66" charset="0"/>
                <a:hlinkClick r:id="rId6" tooltip="Парк Кулибина"/>
              </a:rPr>
              <a:t>Кулибина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smtClean="0">
                <a:latin typeface="Comic Sans MS" pitchFamily="66" charset="0"/>
                <a:hlinkClick r:id="rId7" tooltip="Парк имени 1 Мая (Нижний Новгород) (страница отсутствует)"/>
              </a:rPr>
              <a:t>1 Мая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smtClean="0">
                <a:latin typeface="Comic Sans MS" pitchFamily="66" charset="0"/>
                <a:hlinkClick r:id="rId8" tooltip="Парк Дубки"/>
              </a:rPr>
              <a:t>«Дубки»</a:t>
            </a:r>
            <a:r>
              <a:rPr lang="ru-RU" dirty="0" smtClean="0">
                <a:latin typeface="Comic Sans MS" pitchFamily="66" charset="0"/>
              </a:rPr>
              <a:t> и лесопарк </a:t>
            </a:r>
            <a:r>
              <a:rPr lang="ru-RU" dirty="0" err="1" smtClean="0">
                <a:latin typeface="Comic Sans MS" pitchFamily="66" charset="0"/>
                <a:hlinkClick r:id="rId9" tooltip="Щёлоковский хутор (страница отсутствует)"/>
              </a:rPr>
              <a:t>Щёлоковский</a:t>
            </a:r>
            <a:r>
              <a:rPr lang="ru-RU" dirty="0" smtClean="0">
                <a:latin typeface="Comic Sans MS" pitchFamily="66" charset="0"/>
                <a:hlinkClick r:id="rId9" tooltip="Щёлоковский хутор (страница отсутствует)"/>
              </a:rPr>
              <a:t> хутор</a:t>
            </a:r>
            <a:r>
              <a:rPr lang="ru-RU" dirty="0" smtClean="0">
                <a:latin typeface="Comic Sans MS" pitchFamily="66" charset="0"/>
              </a:rPr>
              <a:t>. Многие сцены фильма </a:t>
            </a:r>
            <a:r>
              <a:rPr lang="ru-RU" dirty="0" smtClean="0">
                <a:latin typeface="Comic Sans MS" pitchFamily="66" charset="0"/>
                <a:hlinkClick r:id="rId10" tooltip="Сибирский цирюльник"/>
              </a:rPr>
              <a:t>Сибирский цирюльник</a:t>
            </a:r>
            <a:r>
              <a:rPr lang="ru-RU" dirty="0" smtClean="0">
                <a:latin typeface="Comic Sans MS" pitchFamily="66" charset="0"/>
              </a:rPr>
              <a:t> снимались на </a:t>
            </a:r>
            <a:r>
              <a:rPr lang="ru-RU" dirty="0" smtClean="0">
                <a:latin typeface="Comic Sans MS" pitchFamily="66" charset="0"/>
              </a:rPr>
              <a:t>Щелковском </a:t>
            </a:r>
            <a:r>
              <a:rPr lang="ru-RU" dirty="0" smtClean="0">
                <a:latin typeface="Comic Sans MS" pitchFamily="66" charset="0"/>
              </a:rPr>
              <a:t>хуторе в музее архитектуры и быта народов Поволжья.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8200" y="1700808"/>
            <a:ext cx="4316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latin typeface="Comic Sans MS" pitchFamily="66" charset="0"/>
              </a:rPr>
              <a:t>ПАРК ШВЕЙЦАРИЯ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 Парк был заложен в </a:t>
            </a:r>
            <a:r>
              <a:rPr lang="ru-RU" dirty="0" smtClean="0">
                <a:latin typeface="Comic Sans MS" pitchFamily="66" charset="0"/>
                <a:hlinkClick r:id="rId2" tooltip="1903 год"/>
              </a:rPr>
              <a:t>1903 году</a:t>
            </a:r>
            <a:r>
              <a:rPr lang="ru-RU" dirty="0" smtClean="0">
                <a:latin typeface="Comic Sans MS" pitchFamily="66" charset="0"/>
              </a:rPr>
              <a:t> в дачном пригороде Нижнего Новгорода учащимися гимназий, их родителями и преподавателями. В </a:t>
            </a:r>
            <a:r>
              <a:rPr lang="ru-RU" dirty="0" smtClean="0">
                <a:latin typeface="Comic Sans MS" pitchFamily="66" charset="0"/>
                <a:hlinkClick r:id="rId3" tooltip="1958 год"/>
              </a:rPr>
              <a:t>1958 году</a:t>
            </a:r>
            <a:r>
              <a:rPr lang="ru-RU" dirty="0" smtClean="0">
                <a:latin typeface="Comic Sans MS" pitchFamily="66" charset="0"/>
              </a:rPr>
              <a:t> посадки вдоль </a:t>
            </a:r>
            <a:r>
              <a:rPr lang="ru-RU" dirty="0" err="1" smtClean="0">
                <a:latin typeface="Comic Sans MS" pitchFamily="66" charset="0"/>
              </a:rPr>
              <a:t>Арзамасского</a:t>
            </a:r>
            <a:r>
              <a:rPr lang="ru-RU" dirty="0" smtClean="0">
                <a:latin typeface="Comic Sans MS" pitchFamily="66" charset="0"/>
              </a:rPr>
              <a:t> шоссе (ныне проспект Гагарина) были продолжены комсомольской студенческой молодёжью. Тогда парк стал называться «Имени Ленинского комсомола». Историческое название «Швейцария» было возвращено парку в </a:t>
            </a:r>
            <a:r>
              <a:rPr lang="ru-RU" dirty="0" smtClean="0">
                <a:latin typeface="Comic Sans MS" pitchFamily="66" charset="0"/>
                <a:hlinkClick r:id="rId4" tooltip="1992 год"/>
              </a:rPr>
              <a:t>1992 году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628800"/>
            <a:ext cx="40386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latin typeface="Comic Sans MS" pitchFamily="66" charset="0"/>
              </a:rPr>
              <a:t>АВТОЗАВОДСКИЙ ПАРК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Comic Sans MS" pitchFamily="66" charset="0"/>
              </a:rPr>
              <a:t>Автозаводский парк</a:t>
            </a:r>
            <a:r>
              <a:rPr lang="ru-RU" dirty="0" smtClean="0">
                <a:latin typeface="Comic Sans MS" pitchFamily="66" charset="0"/>
              </a:rPr>
              <a:t> — </a:t>
            </a:r>
            <a:r>
              <a:rPr lang="ru-RU" dirty="0" err="1" smtClean="0">
                <a:latin typeface="Comic Sans MS" pitchFamily="66" charset="0"/>
                <a:hlinkClick r:id="rId2" tooltip="Парк"/>
              </a:rPr>
              <a:t>парк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smtClean="0">
                <a:latin typeface="Comic Sans MS" pitchFamily="66" charset="0"/>
                <a:hlinkClick r:id="rId3" tooltip="Нижний Новгород"/>
              </a:rPr>
              <a:t>Нижнем Новгороде</a:t>
            </a:r>
            <a:r>
              <a:rPr lang="ru-RU" dirty="0" smtClean="0">
                <a:latin typeface="Comic Sans MS" pitchFamily="66" charset="0"/>
              </a:rPr>
              <a:t>. В состав МУП «Автозаводский парк» входит Центральный парк культуры и отдыха (основан в 1935 году площадь — 93,9 га, в том числе 2 озера площадью 5 га;) и Парк им. 777-летия г. Н.Новгорода (заложен в сентябре 1998 г., открыт </a:t>
            </a:r>
            <a:r>
              <a:rPr lang="ru-RU" dirty="0" smtClean="0">
                <a:latin typeface="Comic Sans MS" pitchFamily="66" charset="0"/>
                <a:hlinkClick r:id="rId4" tooltip="28 июня"/>
              </a:rPr>
              <a:t>28 июня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  <a:hlinkClick r:id="rId5" tooltip="2000"/>
              </a:rPr>
              <a:t>2000</a:t>
            </a:r>
            <a:r>
              <a:rPr lang="ru-RU" dirty="0" smtClean="0">
                <a:latin typeface="Comic Sans MS" pitchFamily="66" charset="0"/>
              </a:rPr>
              <a:t> г. площадь — 14,79 га, в том числе озеро площадью 3,21 га</a:t>
            </a:r>
            <a:r>
              <a:rPr lang="ru-RU" dirty="0" smtClean="0">
                <a:latin typeface="Comic Sans MS" pitchFamily="66" charset="0"/>
              </a:rPr>
              <a:t>.)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628800"/>
            <a:ext cx="4244280" cy="36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latin typeface="Comic Sans MS" pitchFamily="66" charset="0"/>
              </a:rPr>
              <a:t>ПАРК 1 МАЯ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Улица Чкалова приведет нас к парку. Парк им. 1 Мая – любимое место отдыха </a:t>
            </a:r>
            <a:r>
              <a:rPr lang="ru-RU" dirty="0" err="1" smtClean="0">
                <a:latin typeface="Comic Sans MS" pitchFamily="66" charset="0"/>
              </a:rPr>
              <a:t>канавинцев</a:t>
            </a:r>
            <a:r>
              <a:rPr lang="ru-RU" dirty="0" smtClean="0">
                <a:latin typeface="Comic Sans MS" pitchFamily="66" charset="0"/>
              </a:rPr>
              <a:t>. Площадь современного парка 15 га. Озеро с фонтаном в центре, тихие липовые и березовые аллеи, прогулочные лодки, аттракционы приветливо встречают посетителей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7224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latin typeface="Comic Sans MS" pitchFamily="66" charset="0"/>
              </a:rPr>
              <a:t>ДОМИК КАШИРИНА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Домик Каширина</a:t>
            </a:r>
            <a:r>
              <a:rPr lang="ru-RU" dirty="0" smtClean="0"/>
              <a:t> — </a:t>
            </a:r>
            <a:r>
              <a:rPr lang="ru-RU" dirty="0" smtClean="0">
                <a:hlinkClick r:id="rId2" tooltip="Музей"/>
              </a:rPr>
              <a:t>музей</a:t>
            </a:r>
            <a:r>
              <a:rPr lang="ru-RU" dirty="0" smtClean="0"/>
              <a:t>, расположенный в г. </a:t>
            </a:r>
            <a:r>
              <a:rPr lang="ru-RU" dirty="0" smtClean="0">
                <a:hlinkClick r:id="rId3" tooltip="Нижний Новгород"/>
              </a:rPr>
              <a:t>Нижнем Новгороде</a:t>
            </a:r>
            <a:r>
              <a:rPr lang="ru-RU" dirty="0" smtClean="0"/>
              <a:t> в доме деда </a:t>
            </a:r>
            <a:r>
              <a:rPr lang="ru-RU" dirty="0" smtClean="0">
                <a:hlinkClick r:id="rId4" tooltip="Максим Горький"/>
              </a:rPr>
              <a:t>М. Горького</a:t>
            </a:r>
            <a:r>
              <a:rPr lang="ru-RU" dirty="0" smtClean="0"/>
              <a:t> (А. Пешкова). Описан в повести «Детство». </a:t>
            </a:r>
            <a:r>
              <a:rPr lang="ru-RU" dirty="0" smtClean="0"/>
              <a:t>Музей </a:t>
            </a:r>
            <a:r>
              <a:rPr lang="ru-RU" dirty="0" smtClean="0"/>
              <a:t>был основан 1 июля </a:t>
            </a:r>
            <a:r>
              <a:rPr lang="ru-RU" dirty="0" smtClean="0">
                <a:hlinkClick r:id="rId5" tooltip="1933 год"/>
              </a:rPr>
              <a:t>1933 года</a:t>
            </a:r>
            <a:r>
              <a:rPr lang="ru-RU" dirty="0" smtClean="0"/>
              <a:t> </a:t>
            </a:r>
            <a:r>
              <a:rPr lang="ru-RU" dirty="0" err="1" smtClean="0"/>
              <a:t>Хитровским</a:t>
            </a:r>
            <a:r>
              <a:rPr lang="ru-RU" dirty="0" smtClean="0"/>
              <a:t> Фёдором Павловичем. Открытие музея состоялось 1 января </a:t>
            </a:r>
            <a:r>
              <a:rPr lang="ru-RU" dirty="0" smtClean="0">
                <a:hlinkClick r:id="rId6" tooltip="1938 год"/>
              </a:rPr>
              <a:t>1938 года</a:t>
            </a:r>
            <a:r>
              <a:rPr lang="ru-RU" dirty="0" smtClean="0"/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988840"/>
            <a:ext cx="4038600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</TotalTime>
  <Words>418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МОИ ЛЮБИМЫЕ МЕСТА</vt:lpstr>
      <vt:lpstr>  НИЖЕГОРОДСКИЙ КРЕМЛЬ</vt:lpstr>
      <vt:lpstr>        УЛИЦА БОЛЬШАЯ         ПОКРОВСКАЯ</vt:lpstr>
      <vt:lpstr>   ЧКАЛОВСКАЯ ЛЕСТНИЦА</vt:lpstr>
      <vt:lpstr>ПАРКИ НИЖНЕГО НОВГОРОДА</vt:lpstr>
      <vt:lpstr>       ПАРК ШВЕЙЦАРИЯ</vt:lpstr>
      <vt:lpstr>    АВТОЗАВОДСКИЙ ПАРК</vt:lpstr>
      <vt:lpstr>                ПАРК 1 МАЯ</vt:lpstr>
      <vt:lpstr>       ДОМИК КАШИРИНА </vt:lpstr>
      <vt:lpstr>ВЕРХНЕВОЛЖСКАЯ НАБЕРЕЖНАЯ</vt:lpstr>
      <vt:lpstr>ВЫПОЛНИЛИ: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ЛЮБИМЫЕ МЕСТА</dc:title>
  <dc:creator>Алексей</dc:creator>
  <cp:lastModifiedBy>Алексей</cp:lastModifiedBy>
  <cp:revision>4</cp:revision>
  <dcterms:created xsi:type="dcterms:W3CDTF">2011-02-09T11:12:35Z</dcterms:created>
  <dcterms:modified xsi:type="dcterms:W3CDTF">2011-02-09T11:45:01Z</dcterms:modified>
</cp:coreProperties>
</file>