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66" r:id="rId4"/>
    <p:sldId id="261" r:id="rId5"/>
    <p:sldId id="263" r:id="rId6"/>
    <p:sldId id="262" r:id="rId7"/>
    <p:sldId id="264" r:id="rId8"/>
    <p:sldId id="265" r:id="rId9"/>
    <p:sldId id="260" r:id="rId10"/>
    <p:sldId id="267" r:id="rId11"/>
    <p:sldId id="258" r:id="rId12"/>
    <p:sldId id="268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2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4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2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7" y="274643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3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3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30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3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6" y="6407947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31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6" y="6407947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7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785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Путешествие по Нижегородскому кремлю</a:t>
            </a:r>
            <a:endParaRPr lang="ru-RU" dirty="0"/>
          </a:p>
        </p:txBody>
      </p:sp>
      <p:pic>
        <p:nvPicPr>
          <p:cNvPr id="4" name="Рисунок 3" descr="вапр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071810"/>
            <a:ext cx="6500826" cy="2042489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По другой легенде, строительство кремля началось именно с этой башни. Для усиления строения было принято заложить живое существо, которое первым придёт на это место, в основание башни. Пришла девушка с вёдрами на коромысле, шедшая за водой на речку </a:t>
            </a:r>
            <a:r>
              <a:rPr lang="ru-RU" sz="2000" dirty="0" err="1" smtClean="0"/>
              <a:t>Почайну</a:t>
            </a:r>
            <a:r>
              <a:rPr lang="ru-RU" sz="2000" dirty="0" smtClean="0"/>
              <a:t>. Её и зарыли вместе с вёдрами и коромыслом. Однако, это в корне противоречит традициям и устоям христианства, и скорее является пересказом древних языческих легенд.</a:t>
            </a: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Легенды о Коромысловой башне</a:t>
            </a:r>
            <a:endParaRPr lang="ru-RU" sz="28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357851"/>
          </a:xfrm>
        </p:spPr>
        <p:txBody>
          <a:bodyPr>
            <a:noAutofit/>
          </a:bodyPr>
          <a:lstStyle/>
          <a:p>
            <a:r>
              <a:rPr lang="ru-RU" sz="1900" dirty="0" smtClean="0"/>
              <a:t>На территории Кремля находилось множество храмов, однако на настоящий момент сохранился лишь Михайло-Архангельский собор, построенный не позднее середины XVI века и перестроенный в 1628—1631 гг. — древнейшее из сохранившихся в Кремле зданий. В соборе находится могила </a:t>
            </a:r>
            <a:r>
              <a:rPr lang="ru-RU" sz="1900" dirty="0" err="1" smtClean="0"/>
              <a:t>Козьмы</a:t>
            </a:r>
            <a:r>
              <a:rPr lang="ru-RU" sz="1900" dirty="0" smtClean="0"/>
              <a:t> Минина. </a:t>
            </a:r>
          </a:p>
          <a:p>
            <a:r>
              <a:rPr lang="ru-RU" sz="1900" dirty="0" smtClean="0"/>
              <a:t>В конце XVIII века в центре Кремля была разбита площадь </a:t>
            </a:r>
            <a:r>
              <a:rPr lang="ru-RU" sz="1900" dirty="0" err="1" smtClean="0"/>
              <a:t>торжествований</a:t>
            </a:r>
            <a:r>
              <a:rPr lang="ru-RU" sz="1900" dirty="0" smtClean="0"/>
              <a:t> (плац-парад). На площадь были возведены корпуса присутственных мест (1782—1785), дворец вице-губернатора (1786—1788) и гарнизонного дома (1791—1801).</a:t>
            </a:r>
          </a:p>
          <a:p>
            <a:r>
              <a:rPr lang="ru-RU" sz="1900" dirty="0" smtClean="0"/>
              <a:t>В 1828 году напротив Архангельского собора был установлен обелиск в честь Минина и Пожарского (арх. А. И. Мельников и И. П. </a:t>
            </a:r>
            <a:r>
              <a:rPr lang="ru-RU" sz="1900" dirty="0" err="1" smtClean="0"/>
              <a:t>Мартос</a:t>
            </a:r>
            <a:r>
              <a:rPr lang="ru-RU" sz="1900" dirty="0" smtClean="0"/>
              <a:t>).</a:t>
            </a:r>
          </a:p>
          <a:p>
            <a:r>
              <a:rPr lang="ru-RU" sz="1900" dirty="0" smtClean="0"/>
              <a:t>В 1837—1841 годах был построен дом военного губернатора (сейчас в здании находится Художественный музей), в 1840—1843 годах по указанию Николая I было построено здание Арсенала. С связи с переустройством территории Кремля лишь в 1837—1841 годах из крепости была окончательно вынесена </a:t>
            </a:r>
            <a:r>
              <a:rPr lang="ru-RU" sz="1900" dirty="0" smtClean="0">
                <a:solidFill>
                  <a:schemeClr val="accent1"/>
                </a:solidFill>
              </a:rPr>
              <a:t>вся </a:t>
            </a:r>
            <a:r>
              <a:rPr lang="ru-RU" sz="1900" dirty="0" smtClean="0"/>
              <a:t>частная застройка.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Территория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429155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1931 году на месте </a:t>
            </a:r>
            <a:r>
              <a:rPr lang="ru-RU" sz="2000" dirty="0" err="1" smtClean="0"/>
              <a:t>Спасо-Преображенского</a:t>
            </a:r>
            <a:r>
              <a:rPr lang="ru-RU" sz="2000" dirty="0" smtClean="0"/>
              <a:t> собора был построен Дом Советов. Здание выполнено в стиле конструктивизма и сверху напоминает самолёт. Сейчас в здании располагается Городская Дума.</a:t>
            </a:r>
          </a:p>
          <a:p>
            <a:r>
              <a:rPr lang="ru-RU" sz="2000" dirty="0" smtClean="0"/>
              <a:t>В 1965 году рядом с обелиском К. Минину и Д. Пожарскому был зажжён Вечный огонь и открыт мемориальный комплекс в честь горьковчан, павших в Великую Отечественную войну.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Территория Нижегородского кремля</a:t>
            </a:r>
            <a:endParaRPr lang="ru-RU" sz="2800" dirty="0"/>
          </a:p>
        </p:txBody>
      </p:sp>
      <p:pic>
        <p:nvPicPr>
          <p:cNvPr id="150530" name="Picture 2" descr="C:\Users\Marat\Desktop\Мои фотографии\IMAGE_4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571876"/>
            <a:ext cx="3857620" cy="289321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Глава области Валерий Шанцев заявил, что инициирует передачу Кремля из федеральной собственности в областную. Внутри Кремля планируется построить Дом правительства, будут восстановлены Манеж, фуникулёр, на месте храмов, разрушенных в годы советской власти, будут установлены памятные знаки.</a:t>
            </a:r>
          </a:p>
          <a:p>
            <a:r>
              <a:rPr lang="ru-RU" sz="2000" dirty="0" smtClean="0"/>
              <a:t>Кроме того, планируется восстановить </a:t>
            </a:r>
            <a:r>
              <a:rPr lang="ru-RU" sz="2000" dirty="0" err="1" smtClean="0"/>
              <a:t>Зачатьевскую</a:t>
            </a:r>
            <a:r>
              <a:rPr lang="ru-RU" sz="2000" dirty="0" smtClean="0"/>
              <a:t> башню и часть крепостной стены.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Перспективы </a:t>
            </a:r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/>
              <a:t>Нижегородский кремль — крепость в Нижнем Новгороде, исторический центр города, каменный пояс, охватывающий вершину гористого мыса и уступами лежащий на волжских склонах.</a:t>
            </a:r>
          </a:p>
          <a:p>
            <a:pPr algn="just"/>
            <a:r>
              <a:rPr lang="ru-RU" sz="1900" dirty="0" smtClean="0"/>
              <a:t>При Иване III Нижний Новгород играет роль сторожевого города, имея постоянное войско и служа местом военного сбора при действиях Москвы против Казани. В целях усиления обороны города начинаются работы над крепостными стенами. Началом строительства каменного Нижегородского кремля стала постройка в 1500 году в прибрежной части города Ивановской башни, но основные работы развернулись с 1508 года и в короткие сроки — к 1515 году — грандиозное строительство было завершено. Основные работы по сооружению кремля осуществлялись под руководством присланного из Москвы архитектора </a:t>
            </a:r>
            <a:r>
              <a:rPr lang="ru-RU" sz="1900" dirty="0" err="1" smtClean="0"/>
              <a:t>Пьетро</a:t>
            </a:r>
            <a:r>
              <a:rPr lang="ru-RU" sz="1900" dirty="0" smtClean="0"/>
              <a:t> </a:t>
            </a:r>
            <a:r>
              <a:rPr lang="ru-RU" sz="1900" dirty="0" err="1" smtClean="0"/>
              <a:t>Франческо</a:t>
            </a:r>
            <a:r>
              <a:rPr lang="ru-RU" sz="1900" dirty="0" smtClean="0"/>
              <a:t> (Пётр Фрязин). Разрушению старых оборонительных сооружений — дубовых стен — способствовал огромный пожар 1513 года.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История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Двухкилометровая стена подкреплялась 13 башнями (одна из них — </a:t>
            </a:r>
            <a:r>
              <a:rPr lang="ru-RU" sz="2000" dirty="0" err="1" smtClean="0"/>
              <a:t>Зачатская</a:t>
            </a:r>
            <a:r>
              <a:rPr lang="ru-RU" sz="2000" dirty="0" smtClean="0"/>
              <a:t> — у берега Волги, не сохранилась). «Каменный город» имел постоянный гарнизон и солидное артиллерийское вооружение. Новая волжская крепость создавалась Московским государством как основной опорный пункт против Казанского ханства и за свою ратную службу выдержала многократные осады и приступы. И ни разу за всё это время враг не смог овладеть ею.</a:t>
            </a:r>
          </a:p>
          <a:p>
            <a:pPr algn="just"/>
            <a:r>
              <a:rPr lang="ru-RU" sz="2000" dirty="0" smtClean="0"/>
              <a:t>С падением Казани Нижегородский кремль утратил своё военное значение, и в дальнейшем в нём размещались органы власти города, княжества и губернии.</a:t>
            </a:r>
          </a:p>
          <a:p>
            <a:pPr algn="just"/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История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86431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К настоящему времени сохранились 12 из 13 башен кремля. Против часовой стрелки:</a:t>
            </a:r>
          </a:p>
          <a:p>
            <a:pPr lvl="0" algn="just"/>
            <a:r>
              <a:rPr lang="ru-RU" sz="2000" dirty="0" smtClean="0"/>
              <a:t>Георгиевская башня — названа по соседству с посадской Георгиевской церковью. Квадратная 4-х ярусная башня, до XVII века — с подъёмными воротами. </a:t>
            </a:r>
          </a:p>
          <a:p>
            <a:pPr lvl="0" algn="just"/>
            <a:r>
              <a:rPr lang="ru-RU" sz="2000" dirty="0" smtClean="0"/>
              <a:t>Борисоглебская башня — названа по имени церкви в честь святых Бориса и Глеба, стоявшей ниже Кремля, у берега Волги. К 1622 году была заново перестроена. В результате постоянных подвижек грунта башня разрушилась, и была окончательно разобрана в 1785 году. В 1966 году были откопаны остатки Борисоглебской башни, а в 1972 году башня была вновь возведена на первоначальном месте.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Башни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7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err="1" smtClean="0"/>
              <a:t>Зачатьевская</a:t>
            </a:r>
            <a:r>
              <a:rPr lang="ru-RU" sz="2000" dirty="0" smtClean="0"/>
              <a:t> (</a:t>
            </a:r>
            <a:r>
              <a:rPr lang="ru-RU" sz="2000" dirty="0" err="1" smtClean="0"/>
              <a:t>Зачатская</a:t>
            </a:r>
            <a:r>
              <a:rPr lang="ru-RU" sz="2000" dirty="0" smtClean="0"/>
              <a:t>) башня (разрушена оползнем в XVIII веке, планируется восстановление к 2012—2013 году) — названа по располагавшемуся рядом </a:t>
            </a:r>
            <a:r>
              <a:rPr lang="ru-RU" sz="2000" dirty="0" err="1" smtClean="0"/>
              <a:t>Зачатьевскому</a:t>
            </a:r>
            <a:r>
              <a:rPr lang="ru-RU" sz="2000" dirty="0" smtClean="0"/>
              <a:t> монастырю. Иногда упоминается как </a:t>
            </a:r>
            <a:r>
              <a:rPr lang="ru-RU" sz="2000" dirty="0" err="1" smtClean="0"/>
              <a:t>Живоносновская</a:t>
            </a:r>
            <a:r>
              <a:rPr lang="ru-RU" sz="2000" dirty="0" smtClean="0"/>
              <a:t> башня (по церкви и монастырю в честь </a:t>
            </a:r>
            <a:r>
              <a:rPr lang="ru-RU" sz="2000" dirty="0" err="1" smtClean="0"/>
              <a:t>Живоносного</a:t>
            </a:r>
            <a:r>
              <a:rPr lang="ru-RU" sz="2000" dirty="0" smtClean="0"/>
              <a:t> источника) или Белая (по аналогии с соседней). Двухъярусная квадратная башня с воротами. </a:t>
            </a:r>
          </a:p>
          <a:p>
            <a:pPr lvl="0" algn="just"/>
            <a:r>
              <a:rPr lang="ru-RU" sz="2000" dirty="0" smtClean="0"/>
              <a:t>Белая башня — названа по белокаменной облицовке нижней части наружного фасада. Более позднее название XVII—XVIII века — </a:t>
            </a:r>
            <a:r>
              <a:rPr lang="ru-RU" sz="2000" dirty="0" err="1" smtClean="0"/>
              <a:t>Симеоновская</a:t>
            </a:r>
            <a:r>
              <a:rPr lang="ru-RU" sz="2000" dirty="0" smtClean="0"/>
              <a:t>, по </a:t>
            </a:r>
            <a:r>
              <a:rPr lang="ru-RU" sz="2000" dirty="0" err="1" smtClean="0"/>
              <a:t>Симеоновскому</a:t>
            </a:r>
            <a:r>
              <a:rPr lang="ru-RU" sz="2000" dirty="0" smtClean="0"/>
              <a:t> монастырю находившемуся рядом с ней внутри кремля. Круглая 4-х ярусная башня. </a:t>
            </a:r>
          </a:p>
          <a:p>
            <a:pPr lvl="0" algn="just"/>
            <a:r>
              <a:rPr lang="ru-RU" sz="2000" dirty="0" smtClean="0"/>
              <a:t>Ивановская башня — по соседству с посадской церковью Иоанна Предтечи. </a:t>
            </a:r>
          </a:p>
          <a:p>
            <a:pPr lvl="0" algn="just"/>
            <a:r>
              <a:rPr lang="ru-RU" sz="2000" dirty="0" smtClean="0"/>
              <a:t>Часовая башня — по установленным на ней в XVI веке часам.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Башни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86431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/>
              <a:t>Северная башня — по своему северному положению относительно других кремлевских башен, также была известна, как Ильинская из-за нахождения напротив посадской церкви Ильи Пророка в </a:t>
            </a:r>
            <a:r>
              <a:rPr lang="ru-RU" sz="2000" dirty="0" err="1" smtClean="0"/>
              <a:t>Започаинье</a:t>
            </a:r>
            <a:r>
              <a:rPr lang="ru-RU" sz="2000" dirty="0" smtClean="0"/>
              <a:t>. </a:t>
            </a:r>
          </a:p>
          <a:p>
            <a:pPr lvl="0" algn="just"/>
            <a:r>
              <a:rPr lang="ru-RU" sz="2000" dirty="0" err="1" smtClean="0"/>
              <a:t>Тайницкая</a:t>
            </a:r>
            <a:r>
              <a:rPr lang="ru-RU" sz="2000" dirty="0" smtClean="0"/>
              <a:t> башня — по «тайному ходу» в стене около неё к речке </a:t>
            </a:r>
            <a:r>
              <a:rPr lang="ru-RU" sz="2000" dirty="0" err="1" smtClean="0"/>
              <a:t>Почайне</a:t>
            </a:r>
            <a:r>
              <a:rPr lang="ru-RU" sz="2000" dirty="0" smtClean="0"/>
              <a:t>. Именовалась также </a:t>
            </a:r>
            <a:r>
              <a:rPr lang="ru-RU" sz="2000" dirty="0" err="1" smtClean="0"/>
              <a:t>Мироносицкой</a:t>
            </a:r>
            <a:r>
              <a:rPr lang="ru-RU" sz="2000" dirty="0" smtClean="0"/>
              <a:t> — по церкви Жён-Мироносиц на другой стороне </a:t>
            </a:r>
            <a:r>
              <a:rPr lang="ru-RU" sz="2000" dirty="0" err="1" smtClean="0"/>
              <a:t>Почаинского</a:t>
            </a:r>
            <a:r>
              <a:rPr lang="ru-RU" sz="2000" dirty="0" smtClean="0"/>
              <a:t> оврага, — и На </a:t>
            </a:r>
            <a:r>
              <a:rPr lang="ru-RU" sz="2000" dirty="0" err="1" smtClean="0"/>
              <a:t>Зелене</a:t>
            </a:r>
            <a:r>
              <a:rPr lang="ru-RU" sz="2000" dirty="0" smtClean="0"/>
              <a:t> — в овраге под башней был «зеленый двор» — пороховой завод с водяной мельницей. </a:t>
            </a:r>
          </a:p>
          <a:p>
            <a:pPr lvl="0" algn="just"/>
            <a:r>
              <a:rPr lang="ru-RU" sz="2000" dirty="0" smtClean="0"/>
              <a:t>Коромыслова башня — по якобы похороненной под ней легендарной девушке с коромыслом. </a:t>
            </a:r>
          </a:p>
          <a:p>
            <a:pPr lvl="0" algn="just"/>
            <a:r>
              <a:rPr lang="ru-RU" sz="2000" dirty="0" smtClean="0"/>
              <a:t>Никольская башня — по соседству с посадской церковью Николая Чудотворца. В башню ведёт пешеходный мост над </a:t>
            </a:r>
            <a:r>
              <a:rPr lang="ru-RU" sz="2000" dirty="0" err="1" smtClean="0"/>
              <a:t>Зеленским</a:t>
            </a:r>
            <a:r>
              <a:rPr lang="ru-RU" sz="2000" dirty="0" smtClean="0"/>
              <a:t> съездом, построенный в 1980-е гг.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Башни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00659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/>
              <a:t>Кладовая башня — служила складским местом. Также называлась Круглой, Цейхгаузной (цейхгауз — нем. </a:t>
            </a:r>
            <a:r>
              <a:rPr lang="de-DE" sz="2000" dirty="0" err="1" smtClean="0"/>
              <a:t>военная</a:t>
            </a:r>
            <a:r>
              <a:rPr lang="de-DE" sz="2000" dirty="0" smtClean="0"/>
              <a:t> </a:t>
            </a:r>
            <a:r>
              <a:rPr lang="de-DE" sz="2000" dirty="0" err="1" smtClean="0"/>
              <a:t>кладовая</a:t>
            </a:r>
            <a:r>
              <a:rPr lang="ru-RU" sz="2000" dirty="0" smtClean="0"/>
              <a:t>) и Алексеевской — рядом находилась Алексеевская церковь. </a:t>
            </a:r>
          </a:p>
          <a:p>
            <a:pPr lvl="0" algn="just"/>
            <a:r>
              <a:rPr lang="ru-RU" sz="2000" dirty="0" err="1" smtClean="0"/>
              <a:t>Дмитровская</a:t>
            </a:r>
            <a:r>
              <a:rPr lang="ru-RU" sz="2000" dirty="0" smtClean="0"/>
              <a:t> (Дмитриевская) башня — названа по имени великого князя нижегородского Дмитрия Константиновича. По другой версии название связано с церковью во имя святого великомученика </a:t>
            </a:r>
            <a:r>
              <a:rPr lang="ru-RU" sz="2000" dirty="0" err="1" smtClean="0"/>
              <a:t>Димитрия</a:t>
            </a:r>
            <a:r>
              <a:rPr lang="ru-RU" sz="2000" dirty="0" smtClean="0"/>
              <a:t> </a:t>
            </a:r>
            <a:r>
              <a:rPr lang="ru-RU" sz="2000" dirty="0" err="1" smtClean="0"/>
              <a:t>Солунского</a:t>
            </a:r>
            <a:r>
              <a:rPr lang="ru-RU" sz="2000" dirty="0" smtClean="0"/>
              <a:t>, построенная князем Дмитрием перед башней в 1378 году. Впервые упоминается в 1372—1374 годах, считаясь самой старой башней, но современный облик получила в 1895 при приспособлении под Художественный музей (в настоящее время в ней расположен выставочный зал). На ней установлен герб города и надвратная икона канонизированного основателя города, князя Юрия Всеволодовича.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Башни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86431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 smtClean="0"/>
              <a:t>Пороховая башня — использовалась для хранения пороха и других боеприпасов. Более поздние названия — Спасская (находилась рядом со Спасским собором) и Стрелецкая (рядом со стрелецкой слободой). Круглая 4-х ярусная башня. Фронтальных бойниц в нижних ярусах нет, то есть башня играет роль капонира для ведения подошвенного огня вдоль прилегающих крепостных стен. В средней части — 3 окна, в верхней — 3 зубца и 11 боевых окон. </a:t>
            </a: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Башни Нижегородского кремля</a:t>
            </a:r>
            <a:endParaRPr lang="ru-RU" sz="28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Примечательна одна из легенд, связанная с названием одной из башен — Коромысловой. В 1520 году астраханские татары во главе с </a:t>
            </a:r>
            <a:r>
              <a:rPr lang="ru-RU" sz="2000" dirty="0" err="1" smtClean="0"/>
              <a:t>Саин</a:t>
            </a:r>
            <a:r>
              <a:rPr lang="ru-RU" sz="2000" dirty="0" smtClean="0"/>
              <a:t> </a:t>
            </a:r>
            <a:r>
              <a:rPr lang="ru-RU" sz="2000" dirty="0" err="1" smtClean="0"/>
              <a:t>Гиреем</a:t>
            </a:r>
            <a:r>
              <a:rPr lang="ru-RU" sz="2000" dirty="0" smtClean="0"/>
              <a:t> осадили город. Татары пытались хитростью овладеть кремлём и ночью подобрались к его стенам. А ранним утром одна из нижегородских женщин пошла по воду. Увидев татар, она приняла неравный бой с ними и забила коромыслом 10 из них, пока кому-то из них не удалось убить её ударом сабли. Татары призадумались: каковы ж тут воины, если девицы у них так отважны. И потихоньку убрались от нижегородских стен. Реальность подобной легенды представляется сомнительной.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Легенды о Коромысловой башне</a:t>
            </a:r>
            <a:endParaRPr lang="ru-RU" sz="28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318</Words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Путешествие по Нижегородскому кремлю</vt:lpstr>
      <vt:lpstr>История Нижегородского кремля</vt:lpstr>
      <vt:lpstr>История Нижегородского кремля</vt:lpstr>
      <vt:lpstr>Башни Нижегородского кремля</vt:lpstr>
      <vt:lpstr>Башни Нижегородского кремля</vt:lpstr>
      <vt:lpstr>Башни Нижегородского кремля</vt:lpstr>
      <vt:lpstr>Башни Нижегородского кремля</vt:lpstr>
      <vt:lpstr>Башни Нижегородского кремля</vt:lpstr>
      <vt:lpstr>Легенды о Коромысловой башне</vt:lpstr>
      <vt:lpstr>Легенды о Коромысловой башне</vt:lpstr>
      <vt:lpstr>Территория Нижегородского кремля</vt:lpstr>
      <vt:lpstr>Территория Нижегородского кремля</vt:lpstr>
      <vt:lpstr>Перспективы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Лиля</dc:creator>
  <cp:lastModifiedBy>Лиля</cp:lastModifiedBy>
  <cp:revision>22</cp:revision>
  <dcterms:created xsi:type="dcterms:W3CDTF">2011-03-21T17:14:06Z</dcterms:created>
  <dcterms:modified xsi:type="dcterms:W3CDTF">2011-03-22T04:52:16Z</dcterms:modified>
</cp:coreProperties>
</file>