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ru-RU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10" y="-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40080" y="5179726"/>
            <a:ext cx="11628120" cy="1600200"/>
          </a:xfrm>
        </p:spPr>
        <p:txBody>
          <a:bodyPr>
            <a:noAutofit/>
          </a:bodyPr>
          <a:lstStyle>
            <a:lvl1pPr marL="0" indent="0" algn="ctr">
              <a:buNone/>
              <a:defRPr sz="3100" spc="140" baseline="0">
                <a:solidFill>
                  <a:schemeClr val="tx2"/>
                </a:solidFill>
              </a:defRPr>
            </a:lvl1pPr>
            <a:lvl2pPr marL="640080" indent="0" algn="ctr">
              <a:buNone/>
            </a:lvl2pPr>
            <a:lvl3pPr marL="1280160" indent="0" algn="ctr">
              <a:buNone/>
            </a:lvl3pPr>
            <a:lvl4pPr marL="1920240" indent="0" algn="ctr">
              <a:buNone/>
            </a:lvl4pPr>
            <a:lvl5pPr marL="2560320" indent="0" algn="ctr">
              <a:buNone/>
            </a:lvl5pPr>
            <a:lvl6pPr marL="3200400" indent="0" algn="ctr">
              <a:buNone/>
            </a:lvl6pPr>
            <a:lvl7pPr marL="3840480" indent="0" algn="ctr">
              <a:buNone/>
            </a:lvl7pPr>
            <a:lvl8pPr marL="4480560" indent="0" algn="ctr">
              <a:buNone/>
            </a:lvl8pPr>
            <a:lvl9pPr marL="512064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640080" y="2007225"/>
            <a:ext cx="11628120" cy="277368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67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49076" y="4970177"/>
            <a:ext cx="4160520" cy="2223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592004" y="4970177"/>
            <a:ext cx="4160520" cy="2223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6356487" y="4936823"/>
            <a:ext cx="64008" cy="64008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40080" y="2133600"/>
            <a:ext cx="11521440" cy="6400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4907280"/>
            <a:ext cx="11094720" cy="192024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67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0120" y="6942410"/>
            <a:ext cx="11094720" cy="1378630"/>
          </a:xfrm>
        </p:spPr>
        <p:txBody>
          <a:bodyPr anchor="t"/>
          <a:lstStyle>
            <a:lvl1pPr marL="0" indent="0">
              <a:buNone/>
              <a:defRPr sz="2800" spc="140" baseline="0">
                <a:solidFill>
                  <a:schemeClr val="tx2"/>
                </a:solidFill>
              </a:defRPr>
            </a:lvl1pPr>
            <a:lvl2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60120" y="6883790"/>
            <a:ext cx="11094720" cy="602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640080" y="2133600"/>
            <a:ext cx="5683910" cy="6400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507480" y="2133600"/>
            <a:ext cx="5683910" cy="6400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1959430"/>
            <a:ext cx="5656263" cy="10668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28016" tIns="64008" rIns="128016" bIns="64008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3600" b="1">
                <a:solidFill>
                  <a:schemeClr val="tx2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640080" y="3082654"/>
            <a:ext cx="5654040" cy="5479085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6509703" y="3082654"/>
            <a:ext cx="5654040" cy="5479085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217627"/>
            <a:ext cx="11521440" cy="16002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6507480" y="1959430"/>
            <a:ext cx="5656263" cy="10668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28016" tIns="64008" rIns="128016" bIns="64008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3600" b="1" baseline="0">
                <a:solidFill>
                  <a:schemeClr val="tx2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88123" y="3052307"/>
            <a:ext cx="5248656" cy="2223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656832" y="3052307"/>
            <a:ext cx="5248656" cy="2223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640080" y="640080"/>
            <a:ext cx="8747760" cy="8001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494520" y="2240280"/>
            <a:ext cx="2777947" cy="5227320"/>
          </a:xfrm>
        </p:spPr>
        <p:txBody>
          <a:bodyPr tIns="64008" bIns="64008" anchor="t" anchorCtr="0"/>
          <a:lstStyle>
            <a:lvl1pPr marL="0" indent="0">
              <a:lnSpc>
                <a:spcPct val="125000"/>
              </a:lnSpc>
              <a:spcAft>
                <a:spcPts val="1400"/>
              </a:spcAft>
              <a:buNone/>
              <a:defRPr sz="2200">
                <a:solidFill>
                  <a:schemeClr val="tx2"/>
                </a:solidFill>
              </a:defRPr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9494520" y="640080"/>
            <a:ext cx="2773680" cy="1493520"/>
          </a:xfrm>
        </p:spPr>
        <p:txBody>
          <a:bodyPr lIns="128016" tIns="128016" anchor="b" anchorCtr="0"/>
          <a:lstStyle>
            <a:lvl1pPr algn="l">
              <a:buNone/>
              <a:defRPr sz="2500" b="1" spc="-7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1160" y="640080"/>
            <a:ext cx="2880360" cy="1493520"/>
          </a:xfrm>
        </p:spPr>
        <p:txBody>
          <a:bodyPr lIns="128016" tIns="128016" anchor="b" anchorCtr="0"/>
          <a:lstStyle>
            <a:lvl1pPr algn="l">
              <a:buNone/>
              <a:defRPr sz="2500" b="1" spc="-7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40080" y="640080"/>
            <a:ext cx="8427720" cy="778764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45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81160" y="2240280"/>
            <a:ext cx="2880360" cy="618744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400"/>
              </a:spcAft>
              <a:buFontTx/>
              <a:buNone/>
              <a:defRPr sz="2200" b="0">
                <a:solidFill>
                  <a:schemeClr val="tx2"/>
                </a:solidFill>
              </a:defRPr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40080" y="2026921"/>
            <a:ext cx="11521440" cy="6549708"/>
          </a:xfrm>
          <a:prstGeom prst="rect">
            <a:avLst/>
          </a:prstGeom>
        </p:spPr>
        <p:txBody>
          <a:bodyPr vert="horz" lIns="128016" tIns="64008" rIns="128016" bIns="64008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8107680" y="8685134"/>
            <a:ext cx="3627120" cy="537667"/>
          </a:xfrm>
          <a:prstGeom prst="rect">
            <a:avLst/>
          </a:prstGeom>
        </p:spPr>
        <p:txBody>
          <a:bodyPr vert="horz" lIns="128016" tIns="64008" rIns="128016" bIns="64008" anchor="ctr" anchorCtr="0"/>
          <a:lstStyle>
            <a:lvl1pPr algn="l" eaLnBrk="1" latinLnBrk="0" hangingPunct="1">
              <a:defRPr kumimoji="0" sz="1700">
                <a:solidFill>
                  <a:schemeClr val="tx2"/>
                </a:solidFill>
              </a:defRPr>
            </a:lvl1pPr>
          </a:lstStyle>
          <a:p>
            <a:fld id="{C420CA15-4BBB-4342-B181-1586B142E9BE}" type="datetimeFigureOut">
              <a:rPr lang="ru-RU" smtClean="0"/>
              <a:pPr/>
              <a:t>05.04.2011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987040" y="8685134"/>
            <a:ext cx="5013960" cy="537667"/>
          </a:xfrm>
          <a:prstGeom prst="rect">
            <a:avLst/>
          </a:prstGeom>
        </p:spPr>
        <p:txBody>
          <a:bodyPr vert="horz" lIns="128016" tIns="64008" rIns="128016" bIns="64008" anchor="ctr" anchorCtr="0"/>
          <a:lstStyle>
            <a:lvl1pPr algn="r" eaLnBrk="1" latinLnBrk="0" hangingPunct="1">
              <a:defRPr kumimoji="0" sz="17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774805" y="8654143"/>
            <a:ext cx="853440" cy="64008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2200" baseline="0">
                <a:solidFill>
                  <a:schemeClr val="tx2"/>
                </a:solidFill>
              </a:defRPr>
            </a:lvl1pPr>
          </a:lstStyle>
          <a:p>
            <a:fld id="{077C852D-098E-42F3-B088-E2C1EFA85D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0080" y="213360"/>
            <a:ext cx="11521440" cy="1706880"/>
          </a:xfrm>
          <a:prstGeom prst="rect">
            <a:avLst/>
          </a:prstGeom>
          <a:ln w="6350" cap="rnd">
            <a:noFill/>
          </a:ln>
        </p:spPr>
        <p:txBody>
          <a:bodyPr vert="horz" lIns="128016" tIns="64008" rIns="128016" bIns="64008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5900" b="0" kern="1200" spc="-14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384048" indent="-384048" algn="l" rtl="0" eaLnBrk="1" latinLnBrk="0" hangingPunct="1">
        <a:spcBef>
          <a:spcPts val="840"/>
        </a:spcBef>
        <a:buClr>
          <a:schemeClr val="accent2"/>
        </a:buClr>
        <a:buSzPct val="85000"/>
        <a:buFont typeface="Wingdings 2"/>
        <a:buChar char="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96112" indent="-384048" algn="l" rtl="0" eaLnBrk="1" latinLnBrk="0" hangingPunct="1">
        <a:spcBef>
          <a:spcPts val="42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3400" kern="1200">
          <a:solidFill>
            <a:schemeClr val="tx2"/>
          </a:solidFill>
          <a:latin typeface="+mn-lt"/>
          <a:ea typeface="+mn-ea"/>
          <a:cs typeface="+mn-cs"/>
        </a:defRPr>
      </a:lvl2pPr>
      <a:lvl3pPr marL="1408176" indent="-320040" algn="l" rtl="0" eaLnBrk="1" latinLnBrk="0" hangingPunct="1">
        <a:spcBef>
          <a:spcPts val="42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24" indent="-320040" algn="l" rtl="0" eaLnBrk="1" latinLnBrk="0" hangingPunct="1">
        <a:spcBef>
          <a:spcPts val="42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272" indent="-320040" algn="l" rtl="0" eaLnBrk="1" latinLnBrk="0" hangingPunct="1">
        <a:spcBef>
          <a:spcPts val="47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320" indent="-320040" algn="l" rtl="0" eaLnBrk="1" latinLnBrk="0" hangingPunct="1">
        <a:spcBef>
          <a:spcPts val="47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816352" indent="-256032" algn="l" rtl="0" eaLnBrk="1" latinLnBrk="0" hangingPunct="1">
        <a:spcBef>
          <a:spcPts val="47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2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-256032" algn="l" rtl="0" eaLnBrk="1" latinLnBrk="0" hangingPunct="1">
        <a:spcBef>
          <a:spcPts val="47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584448" indent="-256032" algn="l" rtl="0" eaLnBrk="1" latinLnBrk="0" hangingPunct="1">
        <a:spcBef>
          <a:spcPts val="47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7132" y="371444"/>
            <a:ext cx="12287336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Белокаменные палаты Пушниковых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 descr="д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6420" y="3300402"/>
            <a:ext cx="6643734" cy="4746129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TextBox 8"/>
          <p:cNvSpPr txBox="1"/>
          <p:nvPr/>
        </p:nvSpPr>
        <p:spPr>
          <a:xfrm>
            <a:off x="471446" y="1228700"/>
            <a:ext cx="119301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На улице Гоголя (бывшей Телячьей) до наших дней сохранились палаты Пушниковых – по имени первых владельцев.  В наше время палаты Пушниковых смотрятся единым домом, на самом деле они состоят из двух зданий, одно построено в конце </a:t>
            </a:r>
            <a:r>
              <a:rPr lang="en-US" sz="2400" dirty="0" smtClean="0"/>
              <a:t>XVII</a:t>
            </a:r>
            <a:r>
              <a:rPr lang="ru-RU" sz="2400" dirty="0" smtClean="0"/>
              <a:t>, а другое – начале </a:t>
            </a:r>
            <a:r>
              <a:rPr lang="en-US" sz="2400" dirty="0" smtClean="0"/>
              <a:t>XVIII</a:t>
            </a:r>
            <a:r>
              <a:rPr lang="ru-RU" sz="2400" dirty="0" smtClean="0"/>
              <a:t> века. В обоих домах жилые этажи подняты на подклети, где размещались  кухни и  кладовые. Яков Пушников, служивший тогда бургомистром, принимал в этом доме императора Петра </a:t>
            </a:r>
            <a:r>
              <a:rPr lang="en-US" sz="2400" dirty="0" smtClean="0"/>
              <a:t>I</a:t>
            </a:r>
            <a:r>
              <a:rPr lang="ru-RU" sz="2400" dirty="0" smtClean="0"/>
              <a:t> в 1722 году. Купец Курочкин, который жил в этом доме после смерти Пушникова, пожертвовал его Сергиевской церкви. 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0008" y="4229096"/>
            <a:ext cx="5429288" cy="3118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В 1917 году дом был национализирован, но еще 20 лет в нем жили священники Сергиевской церкви.  Позже палаты превратили в  типичную «коммуналку», жили здесь самые обычные люди. Дом долго не имел капитального ремонта, и к 1960 году представлял жалкое зрелище. 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0008" y="7372368"/>
            <a:ext cx="12001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Однако палаты было решено восстановить, так как они имели статус памятника архитектуры общероссийского значения. Работы проводились под руководством архитектора В. Чащина. В настоящее время здесь располагается Фонд содействия развитию институтов гражданского общества в Приволжском федеральном округе.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328834" y="8944004"/>
            <a:ext cx="10215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Выполнила ученица 7 «В» класса МОУ СОШ № 35 Мишукова Юлия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205</Words>
  <Application>Microsoft Office PowerPoint</Application>
  <PresentationFormat>A3 (297x420 мм)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 Белокаменные палаты Пушниковых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Палаты белокаменные  (Палата Пушниковых)</dc:title>
  <dc:creator>Пользователь</dc:creator>
  <cp:lastModifiedBy>user</cp:lastModifiedBy>
  <cp:revision>7</cp:revision>
  <dcterms:created xsi:type="dcterms:W3CDTF">2011-04-04T16:12:17Z</dcterms:created>
  <dcterms:modified xsi:type="dcterms:W3CDTF">2011-04-05T06:23:01Z</dcterms:modified>
</cp:coreProperties>
</file>