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B43"/>
    <a:srgbClr val="F5822B"/>
    <a:srgbClr val="FA4D00"/>
    <a:srgbClr val="9900FF"/>
    <a:srgbClr val="FF3300"/>
    <a:srgbClr val="114A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6" autoAdjust="0"/>
    <p:restoredTop sz="94660"/>
  </p:normalViewPr>
  <p:slideViewPr>
    <p:cSldViewPr>
      <p:cViewPr varScale="1">
        <p:scale>
          <a:sx n="69" d="100"/>
          <a:sy n="69" d="100"/>
        </p:scale>
        <p:origin x="-1332"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803E0-9737-4662-825D-2802B5DA58C4}" type="datetimeFigureOut">
              <a:rPr lang="ru-RU" smtClean="0"/>
              <a:pPr/>
              <a:t>03.02.2011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4FCCD-0638-4CB9-9BC1-F02C0B2E636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3671888"/>
            <a:ext cx="6048375" cy="1109662"/>
          </a:xfrm>
        </p:spPr>
        <p:txBody>
          <a:bodyPr/>
          <a:lstStyle>
            <a:lvl1pPr>
              <a:defRPr sz="3200" b="1">
                <a:solidFill>
                  <a:schemeClr val="bg1"/>
                </a:solidFill>
              </a:defRPr>
            </a:lvl1pPr>
          </a:lstStyle>
          <a:p>
            <a:r>
              <a:rPr lang="ru-RU"/>
              <a:t>Click to edit Master title style</a:t>
            </a:r>
          </a:p>
        </p:txBody>
      </p:sp>
      <p:sp>
        <p:nvSpPr>
          <p:cNvPr id="5123" name="Rectangle 3"/>
          <p:cNvSpPr>
            <a:spLocks noGrp="1" noChangeArrowheads="1"/>
          </p:cNvSpPr>
          <p:nvPr>
            <p:ph type="subTitle" idx="1"/>
          </p:nvPr>
        </p:nvSpPr>
        <p:spPr>
          <a:xfrm>
            <a:off x="468313" y="4532313"/>
            <a:ext cx="6048375" cy="696912"/>
          </a:xfrm>
        </p:spPr>
        <p:txBody>
          <a:bodyPr/>
          <a:lstStyle>
            <a:lvl1pPr marL="0" indent="0">
              <a:buFontTx/>
              <a:buNone/>
              <a:defRPr sz="2400" b="1">
                <a:solidFill>
                  <a:schemeClr val="bg1"/>
                </a:solidFill>
              </a:defRPr>
            </a:lvl1pPr>
          </a:lstStyle>
          <a:p>
            <a:r>
              <a:rPr lang="ru-RU"/>
              <a:t>Click to edit Master subtitle style</a:t>
            </a:r>
          </a:p>
        </p:txBody>
      </p:sp>
    </p:spTree>
  </p:cSld>
  <p:clrMapOvr>
    <a:masterClrMapping/>
  </p:clrMapOvr>
  <p:transition>
    <p:comb dir="vert"/>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comb dir="vert"/>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1984375"/>
            <a:ext cx="1909762" cy="44672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6338" y="1984375"/>
            <a:ext cx="5581650" cy="44672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comb dir="vert"/>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comb dir="vert"/>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transition>
    <p:comb dir="vert"/>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76338" y="2492375"/>
            <a:ext cx="3744912"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73650" y="2492375"/>
            <a:ext cx="37465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comb dir="vert"/>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comb dir="vert"/>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p:comb dir="vert"/>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comb dir="vert"/>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comb dir="vert"/>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comb dir="vert"/>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984375"/>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1176338" y="2492375"/>
            <a:ext cx="7643812" cy="3959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mb dir="vert"/>
    <p:sndAc>
      <p:stSnd>
        <p:snd r:embed="rId13" name="chimes.wav"/>
      </p:stSnd>
    </p:sndAc>
  </p:transition>
  <p:txStyles>
    <p:titleStyle>
      <a:lvl1pPr algn="l" rtl="0" fontAlgn="base">
        <a:spcBef>
          <a:spcPct val="0"/>
        </a:spcBef>
        <a:spcAft>
          <a:spcPct val="0"/>
        </a:spcAft>
        <a:defRPr sz="3600">
          <a:solidFill>
            <a:schemeClr val="bg2"/>
          </a:solidFill>
          <a:latin typeface="+mj-lt"/>
          <a:ea typeface="+mj-ea"/>
          <a:cs typeface="+mj-cs"/>
        </a:defRPr>
      </a:lvl1pPr>
      <a:lvl2pPr algn="l" rtl="0" fontAlgn="base">
        <a:spcBef>
          <a:spcPct val="0"/>
        </a:spcBef>
        <a:spcAft>
          <a:spcPct val="0"/>
        </a:spcAft>
        <a:defRPr sz="3600">
          <a:solidFill>
            <a:schemeClr val="bg2"/>
          </a:solidFill>
          <a:latin typeface="Arial" charset="0"/>
        </a:defRPr>
      </a:lvl2pPr>
      <a:lvl3pPr algn="l" rtl="0" fontAlgn="base">
        <a:spcBef>
          <a:spcPct val="0"/>
        </a:spcBef>
        <a:spcAft>
          <a:spcPct val="0"/>
        </a:spcAft>
        <a:defRPr sz="3600">
          <a:solidFill>
            <a:schemeClr val="bg2"/>
          </a:solidFill>
          <a:latin typeface="Arial" charset="0"/>
        </a:defRPr>
      </a:lvl3pPr>
      <a:lvl4pPr algn="l" rtl="0" fontAlgn="base">
        <a:spcBef>
          <a:spcPct val="0"/>
        </a:spcBef>
        <a:spcAft>
          <a:spcPct val="0"/>
        </a:spcAft>
        <a:defRPr sz="3600">
          <a:solidFill>
            <a:schemeClr val="bg2"/>
          </a:solidFill>
          <a:latin typeface="Arial" charset="0"/>
        </a:defRPr>
      </a:lvl4pPr>
      <a:lvl5pPr algn="l" rtl="0" fontAlgn="base">
        <a:spcBef>
          <a:spcPct val="0"/>
        </a:spcBef>
        <a:spcAft>
          <a:spcPct val="0"/>
        </a:spcAft>
        <a:defRPr sz="3600">
          <a:solidFill>
            <a:schemeClr val="bg2"/>
          </a:solidFill>
          <a:latin typeface="Arial" charset="0"/>
        </a:defRPr>
      </a:lvl5pPr>
      <a:lvl6pPr marL="457200" algn="l" rtl="0" fontAlgn="base">
        <a:spcBef>
          <a:spcPct val="0"/>
        </a:spcBef>
        <a:spcAft>
          <a:spcPct val="0"/>
        </a:spcAft>
        <a:defRPr sz="3600">
          <a:solidFill>
            <a:schemeClr val="bg2"/>
          </a:solidFill>
          <a:latin typeface="Arial" charset="0"/>
        </a:defRPr>
      </a:lvl6pPr>
      <a:lvl7pPr marL="914400" algn="l" rtl="0" fontAlgn="base">
        <a:spcBef>
          <a:spcPct val="0"/>
        </a:spcBef>
        <a:spcAft>
          <a:spcPct val="0"/>
        </a:spcAft>
        <a:defRPr sz="3600">
          <a:solidFill>
            <a:schemeClr val="bg2"/>
          </a:solidFill>
          <a:latin typeface="Arial" charset="0"/>
        </a:defRPr>
      </a:lvl7pPr>
      <a:lvl8pPr marL="1371600" algn="l" rtl="0" fontAlgn="base">
        <a:spcBef>
          <a:spcPct val="0"/>
        </a:spcBef>
        <a:spcAft>
          <a:spcPct val="0"/>
        </a:spcAft>
        <a:defRPr sz="3600">
          <a:solidFill>
            <a:schemeClr val="bg2"/>
          </a:solidFill>
          <a:latin typeface="Arial" charset="0"/>
        </a:defRPr>
      </a:lvl8pPr>
      <a:lvl9pPr marL="1828800" algn="l" rtl="0" fontAlgn="base">
        <a:spcBef>
          <a:spcPct val="0"/>
        </a:spcBef>
        <a:spcAft>
          <a:spcPct val="0"/>
        </a:spcAft>
        <a:defRPr sz="3600">
          <a:solidFill>
            <a:schemeClr val="bg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6.jpg"/>
          <p:cNvPicPr>
            <a:picLocks noChangeAspect="1"/>
          </p:cNvPicPr>
          <p:nvPr/>
        </p:nvPicPr>
        <p:blipFill>
          <a:blip r:embed="rId3" cstate="print"/>
          <a:stretch>
            <a:fillRect/>
          </a:stretch>
        </p:blipFill>
        <p:spPr>
          <a:xfrm>
            <a:off x="1331640" y="548680"/>
            <a:ext cx="857256" cy="862896"/>
          </a:xfrm>
          <a:prstGeom prst="rect">
            <a:avLst/>
          </a:prstGeom>
        </p:spPr>
      </p:pic>
      <p:sp>
        <p:nvSpPr>
          <p:cNvPr id="5" name="TextBox 4"/>
          <p:cNvSpPr txBox="1"/>
          <p:nvPr/>
        </p:nvSpPr>
        <p:spPr>
          <a:xfrm>
            <a:off x="2483768" y="548680"/>
            <a:ext cx="6143668" cy="830997"/>
          </a:xfrm>
          <a:prstGeom prst="rect">
            <a:avLst/>
          </a:prstGeom>
          <a:noFill/>
        </p:spPr>
        <p:txBody>
          <a:bodyPr wrap="square" rtlCol="0">
            <a:spAutoFit/>
          </a:bodyPr>
          <a:lstStyle/>
          <a:p>
            <a:r>
              <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rPr>
              <a:t>НИЖНИЙ НОВГОРОД</a:t>
            </a:r>
            <a:endParaRPr lang="ru-RU"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onotype Corsiva" pitchFamily="66" charset="0"/>
            </a:endParaRPr>
          </a:p>
        </p:txBody>
      </p:sp>
      <p:sp>
        <p:nvSpPr>
          <p:cNvPr id="6" name="Прямоугольник 5"/>
          <p:cNvSpPr/>
          <p:nvPr/>
        </p:nvSpPr>
        <p:spPr>
          <a:xfrm>
            <a:off x="4427984" y="1196752"/>
            <a:ext cx="1872208" cy="1107996"/>
          </a:xfrm>
          <a:prstGeom prst="rect">
            <a:avLst/>
          </a:prstGeom>
          <a:effectLst>
            <a:glow rad="101600">
              <a:schemeClr val="accent6">
                <a:satMod val="175000"/>
                <a:alpha val="40000"/>
              </a:schemeClr>
            </a:glow>
          </a:effectLst>
        </p:spPr>
        <p:txBody>
          <a:bodyPr wrap="square">
            <a:spAutoFit/>
          </a:bodyPr>
          <a:lstStyle/>
          <a:p>
            <a:r>
              <a:rPr lang="ru-RU"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no Pro SmText" pitchFamily="18" charset="0"/>
              </a:rPr>
              <a:t> </a:t>
            </a:r>
            <a:r>
              <a:rPr lang="en-US" sz="6600" b="1" dirty="0" smtClean="0">
                <a:ln w="19050">
                  <a:solidFill>
                    <a:schemeClr val="tx2">
                      <a:tint val="1000"/>
                    </a:schemeClr>
                  </a:solidFill>
                  <a:prstDash val="solid"/>
                </a:ln>
                <a:blipFill>
                  <a:blip r:embed="rId4"/>
                  <a:tile tx="0" ty="0" sx="100000" sy="100000" flip="none" algn="tl"/>
                </a:blipFill>
                <a:effectLst>
                  <a:outerShdw blurRad="50000" dist="50800" dir="7500000" algn="tl">
                    <a:srgbClr val="000000">
                      <a:shade val="5000"/>
                      <a:alpha val="35000"/>
                    </a:srgbClr>
                  </a:outerShdw>
                </a:effectLst>
                <a:latin typeface="Arno Pro SmText" pitchFamily="18" charset="0"/>
              </a:rPr>
              <a:t>7</a:t>
            </a:r>
            <a:r>
              <a:rPr lang="ru-RU" sz="6600" b="1" dirty="0" smtClean="0">
                <a:ln w="19050">
                  <a:solidFill>
                    <a:schemeClr val="tx2">
                      <a:tint val="1000"/>
                    </a:schemeClr>
                  </a:solidFill>
                  <a:prstDash val="solid"/>
                </a:ln>
                <a:blipFill>
                  <a:blip r:embed="rId4"/>
                  <a:tile tx="0" ty="0" sx="100000" sy="100000" flip="none" algn="tl"/>
                </a:blipFill>
                <a:effectLst>
                  <a:outerShdw blurRad="50000" dist="50800" dir="7500000" algn="tl">
                    <a:srgbClr val="000000">
                      <a:shade val="5000"/>
                      <a:alpha val="35000"/>
                    </a:srgbClr>
                  </a:outerShdw>
                </a:effectLst>
                <a:latin typeface="Arno Pro SmText" pitchFamily="18" charset="0"/>
              </a:rPr>
              <a:t>8</a:t>
            </a:r>
            <a:r>
              <a:rPr lang="en-US" sz="6600" b="1" dirty="0" smtClean="0">
                <a:ln w="19050">
                  <a:solidFill>
                    <a:schemeClr val="tx2">
                      <a:tint val="1000"/>
                    </a:schemeClr>
                  </a:solidFill>
                  <a:prstDash val="solid"/>
                </a:ln>
                <a:blipFill>
                  <a:blip r:embed="rId4"/>
                  <a:tile tx="0" ty="0" sx="100000" sy="100000" flip="none" algn="tl"/>
                </a:blipFill>
                <a:effectLst>
                  <a:outerShdw blurRad="50000" dist="50800" dir="7500000" algn="tl">
                    <a:srgbClr val="000000">
                      <a:shade val="5000"/>
                      <a:alpha val="35000"/>
                    </a:srgbClr>
                  </a:outerShdw>
                </a:effectLst>
                <a:latin typeface="Arno Pro SmText" pitchFamily="18" charset="0"/>
              </a:rPr>
              <a:t>9</a:t>
            </a:r>
            <a:r>
              <a:rPr lang="ru-RU" sz="6600" b="1" dirty="0" smtClean="0">
                <a:ln w="19050">
                  <a:solidFill>
                    <a:schemeClr val="tx2">
                      <a:tint val="1000"/>
                    </a:schemeClr>
                  </a:solidFill>
                  <a:prstDash val="solid"/>
                </a:ln>
                <a:blipFill>
                  <a:blip r:embed="rId4"/>
                  <a:tile tx="0" ty="0" sx="100000" sy="100000" flip="none" algn="tl"/>
                </a:blipFill>
                <a:effectLst>
                  <a:outerShdw blurRad="50000" dist="50800" dir="7500000" algn="tl">
                    <a:srgbClr val="000000">
                      <a:shade val="5000"/>
                      <a:alpha val="35000"/>
                    </a:srgbClr>
                  </a:outerShdw>
                </a:effectLst>
                <a:latin typeface="Arno Pro SmText" pitchFamily="18" charset="0"/>
              </a:rPr>
              <a:t> </a:t>
            </a:r>
            <a:endParaRPr lang="ru-RU" sz="6600" b="1" dirty="0">
              <a:ln w="19050">
                <a:solidFill>
                  <a:schemeClr val="tx2">
                    <a:tint val="1000"/>
                  </a:schemeClr>
                </a:solidFill>
                <a:prstDash val="solid"/>
              </a:ln>
              <a:blipFill>
                <a:blip r:embed="rId4"/>
                <a:tile tx="0" ty="0" sx="100000" sy="100000" flip="none" algn="tl"/>
              </a:blipFill>
              <a:effectLst>
                <a:outerShdw blurRad="50000" dist="50800" dir="7500000" algn="tl">
                  <a:srgbClr val="000000">
                    <a:shade val="5000"/>
                    <a:alpha val="35000"/>
                  </a:srgbClr>
                </a:outerShdw>
              </a:effectLst>
            </a:endParaRPr>
          </a:p>
        </p:txBody>
      </p:sp>
      <p:sp>
        <p:nvSpPr>
          <p:cNvPr id="7" name="Прямоугольник 6"/>
          <p:cNvSpPr/>
          <p:nvPr/>
        </p:nvSpPr>
        <p:spPr>
          <a:xfrm>
            <a:off x="4355976" y="2564904"/>
            <a:ext cx="5076056" cy="3416320"/>
          </a:xfrm>
          <a:prstGeom prst="rect">
            <a:avLst/>
          </a:prstGeom>
          <a:noFill/>
        </p:spPr>
        <p:txBody>
          <a:bodyPr wrap="square" lIns="91440" tIns="45720" rIns="91440" bIns="45720">
            <a:spAutoFit/>
          </a:bodyPr>
          <a:lstStyle/>
          <a:p>
            <a:pPr algn="ctr"/>
            <a:r>
              <a:rPr lang="ru-RU" sz="5400" b="1" dirty="0" smtClean="0">
                <a:ln w="19050">
                  <a:solidFill>
                    <a:schemeClr val="bg2">
                      <a:lumMod val="50000"/>
                    </a:schemeClr>
                  </a:solidFill>
                  <a:prstDash val="solid"/>
                </a:ln>
                <a:solidFill>
                  <a:schemeClr val="accent3"/>
                </a:solidFill>
                <a:effectLst>
                  <a:glow rad="63500">
                    <a:schemeClr val="accent2">
                      <a:satMod val="175000"/>
                      <a:alpha val="40000"/>
                    </a:schemeClr>
                  </a:glow>
                  <a:outerShdw blurRad="38100" dist="38100" dir="2700000" algn="tl">
                    <a:srgbClr val="000000">
                      <a:alpha val="43137"/>
                    </a:srgbClr>
                  </a:outerShdw>
                </a:effectLst>
              </a:rPr>
              <a:t>Их имена носят улицы нашего города...</a:t>
            </a:r>
            <a:endParaRPr lang="ru-RU" sz="5400" b="1" cap="none" spc="0" dirty="0">
              <a:ln w="19050">
                <a:solidFill>
                  <a:schemeClr val="bg2">
                    <a:lumMod val="50000"/>
                  </a:schemeClr>
                </a:solidFill>
                <a:prstDash val="solid"/>
              </a:ln>
              <a:solidFill>
                <a:schemeClr val="accent3"/>
              </a:solidFill>
              <a:effectLst>
                <a:glow rad="63500">
                  <a:schemeClr val="accent2">
                    <a:satMod val="175000"/>
                    <a:alpha val="40000"/>
                  </a:schemeClr>
                </a:glow>
                <a:outerShdw blurRad="38100" dist="38100" dir="2700000" algn="tl">
                  <a:srgbClr val="000000">
                    <a:alpha val="43137"/>
                  </a:srgbClr>
                </a:outerShdw>
              </a:effectLst>
            </a:endParaRPr>
          </a:p>
        </p:txBody>
      </p:sp>
    </p:spTree>
  </p:cSld>
  <p:clrMapOvr>
    <a:masterClrMapping/>
  </p:clrMapOvr>
  <p:transition>
    <p:comb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500" autoRev="1" fill="hold">
                                          <p:stCondLst>
                                            <p:cond delay="0"/>
                                          </p:stCondLst>
                                        </p:cTn>
                                        <p:tgtEl>
                                          <p:spTgt spid="5"/>
                                        </p:tgtEl>
                                        <p:attrNameLst>
                                          <p:attrName>ppt_w</p:attrName>
                                        </p:attrNameLst>
                                      </p:cBhvr>
                                    </p:anim>
                                    <p:anim by="(#ppt_w*0.50)" calcmode="lin" valueType="num">
                                      <p:cBhvr>
                                        <p:cTn id="12" dur="500" decel="50000" autoRev="1" fill="hold">
                                          <p:stCondLst>
                                            <p:cond delay="0"/>
                                          </p:stCondLst>
                                        </p:cTn>
                                        <p:tgtEl>
                                          <p:spTgt spid="5"/>
                                        </p:tgtEl>
                                        <p:attrNameLst>
                                          <p:attrName>ppt_x</p:attrName>
                                        </p:attrNameLst>
                                      </p:cBhvr>
                                    </p:anim>
                                    <p:anim from="(-#ppt_h/2)" to="(#ppt_y)" calcmode="lin" valueType="num">
                                      <p:cBhvr>
                                        <p:cTn id="13" dur="1000" fill="hold">
                                          <p:stCondLst>
                                            <p:cond delay="0"/>
                                          </p:stCondLst>
                                        </p:cTn>
                                        <p:tgtEl>
                                          <p:spTgt spid="5"/>
                                        </p:tgtEl>
                                        <p:attrNameLst>
                                          <p:attrName>ppt_y</p:attrName>
                                        </p:attrNameLst>
                                      </p:cBhvr>
                                    </p:anim>
                                    <p:animRot by="21600000">
                                      <p:cBhvr>
                                        <p:cTn id="14" dur="1000" fill="hold">
                                          <p:stCondLst>
                                            <p:cond delay="0"/>
                                          </p:stCondLst>
                                        </p:cTn>
                                        <p:tgtEl>
                                          <p:spTgt spid="5"/>
                                        </p:tgtEl>
                                        <p:attrNameLst>
                                          <p:attrName>r</p:attrName>
                                        </p:attrNameLst>
                                      </p:cBhvr>
                                    </p:animRot>
                                  </p:childTnLst>
                                </p:cTn>
                              </p:par>
                            </p:childTnLst>
                          </p:cTn>
                        </p:par>
                        <p:par>
                          <p:cTn id="15" fill="hold">
                            <p:stCondLst>
                              <p:cond delay="2800"/>
                            </p:stCondLst>
                            <p:childTnLst>
                              <p:par>
                                <p:cTn id="16" presetID="38" presetClass="entr" presetSubtype="0" accel="50000" fill="hold" nodeType="afterEffect">
                                  <p:stCondLst>
                                    <p:cond delay="0"/>
                                  </p:stCondLst>
                                  <p:iterate type="lt">
                                    <p:tmPct val="50000"/>
                                  </p:iterate>
                                  <p:childTnLst>
                                    <p:set>
                                      <p:cBhvr>
                                        <p:cTn id="17" dur="1" fill="hold">
                                          <p:stCondLst>
                                            <p:cond delay="0"/>
                                          </p:stCondLst>
                                        </p:cTn>
                                        <p:tgtEl>
                                          <p:spTgt spid="6">
                                            <p:txEl>
                                              <p:pRg st="0" end="0"/>
                                            </p:txEl>
                                          </p:spTgt>
                                        </p:tgtEl>
                                        <p:attrNameLst>
                                          <p:attrName>style.visibility</p:attrName>
                                        </p:attrNameLst>
                                      </p:cBhvr>
                                      <p:to>
                                        <p:strVal val="visible"/>
                                      </p:to>
                                    </p:set>
                                    <p:set>
                                      <p:cBhvr>
                                        <p:cTn id="18" dur="455" fill="hold">
                                          <p:stCondLst>
                                            <p:cond delay="0"/>
                                          </p:stCondLst>
                                        </p:cTn>
                                        <p:tgtEl>
                                          <p:spTgt spid="6">
                                            <p:txEl>
                                              <p:pRg st="0" end="0"/>
                                            </p:txEl>
                                          </p:spTgt>
                                        </p:tgtEl>
                                        <p:attrNameLst>
                                          <p:attrName>style.rotation</p:attrName>
                                        </p:attrNameLst>
                                      </p:cBhvr>
                                      <p:to>
                                        <p:strVal val="-45.0"/>
                                      </p:to>
                                    </p:set>
                                    <p:anim calcmode="lin" valueType="num">
                                      <p:cBhvr>
                                        <p:cTn id="19" dur="455" fill="hold">
                                          <p:stCondLst>
                                            <p:cond delay="455"/>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0" dur="455"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21" dur="156" decel="50000" autoRev="1" fill="hold">
                                          <p:stCondLst>
                                            <p:cond delay="455"/>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2" dur="136" fill="hold">
                                          <p:stCondLst>
                                            <p:cond delay="864"/>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23" fill="hold">
                            <p:stCondLst>
                              <p:cond delay="4800"/>
                            </p:stCondLst>
                            <p:childTnLst>
                              <p:par>
                                <p:cTn id="24" presetID="40" presetClass="entr" presetSubtype="0" fill="hold" nodeType="afterEffect">
                                  <p:stCondLst>
                                    <p:cond delay="0"/>
                                  </p:stCondLst>
                                  <p:iterate type="lt">
                                    <p:tmPct val="10000"/>
                                  </p:iterate>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988840"/>
            <a:ext cx="4547468" cy="3959225"/>
          </a:xfrm>
        </p:spPr>
        <p:txBody>
          <a:bodyPr numCol="1"/>
          <a:lstStyle/>
          <a:p>
            <a:pPr>
              <a:buNone/>
            </a:pPr>
            <a:r>
              <a:rPr lang="ru-RU" sz="1400" dirty="0" smtClean="0">
                <a:solidFill>
                  <a:schemeClr val="accent2">
                    <a:lumMod val="50000"/>
                  </a:schemeClr>
                </a:solidFill>
              </a:rPr>
              <a:t>       В Советском Союзе в некоторых городах, например, в Москве, во Фрунзе (ныне город Бишкек) его именем были названы улицы. В Ташкенте также был музей </a:t>
            </a:r>
            <a:r>
              <a:rPr lang="ru-RU" sz="1400" dirty="0" err="1" smtClean="0">
                <a:solidFill>
                  <a:schemeClr val="accent2">
                    <a:lumMod val="50000"/>
                  </a:schemeClr>
                </a:solidFill>
              </a:rPr>
              <a:t>Юлиуса</a:t>
            </a:r>
            <a:r>
              <a:rPr lang="ru-RU" sz="1400" dirty="0" smtClean="0">
                <a:solidFill>
                  <a:schemeClr val="accent2">
                    <a:lumMod val="50000"/>
                  </a:schemeClr>
                </a:solidFill>
              </a:rPr>
              <a:t> Фучика, а в Бишкеке  его именем назван парк в западной части города. </a:t>
            </a:r>
            <a:endParaRPr lang="en-US" sz="1400" dirty="0" smtClean="0">
              <a:solidFill>
                <a:schemeClr val="accent2">
                  <a:lumMod val="50000"/>
                </a:schemeClr>
              </a:solidFill>
            </a:endParaRPr>
          </a:p>
          <a:p>
            <a:pPr>
              <a:buNone/>
            </a:pPr>
            <a:r>
              <a:rPr lang="en-US" sz="1400" dirty="0" smtClean="0">
                <a:solidFill>
                  <a:schemeClr val="accent2">
                    <a:lumMod val="50000"/>
                  </a:schemeClr>
                </a:solidFill>
              </a:rPr>
              <a:t>       </a:t>
            </a:r>
            <a:r>
              <a:rPr lang="ru-RU" sz="1400" dirty="0" smtClean="0">
                <a:solidFill>
                  <a:schemeClr val="accent2">
                    <a:lumMod val="50000"/>
                  </a:schemeClr>
                </a:solidFill>
              </a:rPr>
              <a:t>Есть улица </a:t>
            </a:r>
            <a:r>
              <a:rPr lang="ru-RU" sz="1400" dirty="0" err="1" smtClean="0">
                <a:solidFill>
                  <a:schemeClr val="accent2">
                    <a:lumMod val="50000"/>
                  </a:schemeClr>
                </a:solidFill>
              </a:rPr>
              <a:t>Юлиуса</a:t>
            </a:r>
            <a:r>
              <a:rPr lang="ru-RU" sz="1400" dirty="0" smtClean="0">
                <a:solidFill>
                  <a:schemeClr val="accent2">
                    <a:lumMod val="50000"/>
                  </a:schemeClr>
                </a:solidFill>
              </a:rPr>
              <a:t> Фучика в Казани в городе Измаил, в Киеве в Ереване, в Санкт-Петербурге, Нижнем Новгороде, Туле, Иркутске, Екатеринбурге и многих других городах. </a:t>
            </a:r>
          </a:p>
          <a:p>
            <a:pPr>
              <a:buNone/>
            </a:pPr>
            <a:r>
              <a:rPr lang="ru-RU" sz="1400" dirty="0" smtClean="0">
                <a:solidFill>
                  <a:schemeClr val="accent6">
                    <a:lumMod val="50000"/>
                  </a:schemeClr>
                </a:solidFill>
              </a:rPr>
              <a:t>       В Первоуральске установлен памятник </a:t>
            </a:r>
            <a:r>
              <a:rPr lang="ru-RU" sz="1400" dirty="0" err="1" smtClean="0">
                <a:solidFill>
                  <a:schemeClr val="accent6">
                    <a:lumMod val="50000"/>
                  </a:schemeClr>
                </a:solidFill>
              </a:rPr>
              <a:t>Юлиусу</a:t>
            </a:r>
            <a:r>
              <a:rPr lang="ru-RU" sz="1400" dirty="0" smtClean="0">
                <a:solidFill>
                  <a:schemeClr val="accent6">
                    <a:lumMod val="50000"/>
                  </a:schemeClr>
                </a:solidFill>
              </a:rPr>
              <a:t> Фучику.</a:t>
            </a:r>
            <a:endParaRPr lang="ru-RU" sz="1400" dirty="0">
              <a:solidFill>
                <a:schemeClr val="accent6">
                  <a:lumMod val="50000"/>
                </a:schemeClr>
              </a:solidFill>
            </a:endParaRPr>
          </a:p>
        </p:txBody>
      </p:sp>
      <p:sp>
        <p:nvSpPr>
          <p:cNvPr id="4" name="Прямоугольник 3"/>
          <p:cNvSpPr/>
          <p:nvPr/>
        </p:nvSpPr>
        <p:spPr>
          <a:xfrm>
            <a:off x="2483768" y="188640"/>
            <a:ext cx="2845651" cy="830997"/>
          </a:xfrm>
          <a:prstGeom prst="rect">
            <a:avLst/>
          </a:prstGeom>
        </p:spPr>
        <p:txBody>
          <a:bodyPr wrap="none">
            <a:spAutoFit/>
          </a:bodyPr>
          <a:lstStyle/>
          <a:p>
            <a:r>
              <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ПАМЯТЬ</a:t>
            </a:r>
            <a:endParaRPr lang="ru-RU"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Рисунок 4" descr="fuchik.jpg"/>
          <p:cNvPicPr>
            <a:picLocks noChangeAspect="1"/>
          </p:cNvPicPr>
          <p:nvPr/>
        </p:nvPicPr>
        <p:blipFill>
          <a:blip r:embed="rId3" cstate="print"/>
          <a:stretch>
            <a:fillRect/>
          </a:stretch>
        </p:blipFill>
        <p:spPr>
          <a:xfrm>
            <a:off x="5364088" y="1916832"/>
            <a:ext cx="2972490" cy="4287246"/>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sp>
        <p:nvSpPr>
          <p:cNvPr id="6" name="Прямоугольник 5"/>
          <p:cNvSpPr/>
          <p:nvPr/>
        </p:nvSpPr>
        <p:spPr>
          <a:xfrm>
            <a:off x="3995936" y="980728"/>
            <a:ext cx="4572000" cy="707886"/>
          </a:xfrm>
          <a:prstGeom prst="rect">
            <a:avLst/>
          </a:prstGeom>
        </p:spPr>
        <p:txBody>
          <a:bodyPr>
            <a:spAutoFit/>
          </a:bodyPr>
          <a:lstStyle/>
          <a:p>
            <a:r>
              <a:rPr lang="ru-RU" sz="2000" i="1" dirty="0" smtClean="0">
                <a:solidFill>
                  <a:schemeClr val="accent2">
                    <a:lumMod val="50000"/>
                  </a:schemeClr>
                </a:solidFill>
                <a:latin typeface="Monotype Corsiva" pitchFamily="66" charset="0"/>
              </a:rPr>
              <a:t>Никто не вечен в мире, все уйдет, Но вечно имя доброе живет. </a:t>
            </a:r>
            <a:endParaRPr lang="ru-RU" sz="2000" i="1" dirty="0">
              <a:solidFill>
                <a:schemeClr val="accent2">
                  <a:lumMod val="50000"/>
                </a:schemeClr>
              </a:solidFill>
              <a:latin typeface="Monotype Corsiva" pitchFamily="66" charset="0"/>
            </a:endParaRPr>
          </a:p>
        </p:txBody>
      </p:sp>
      <p:sp>
        <p:nvSpPr>
          <p:cNvPr id="7" name="Прямоугольник 6"/>
          <p:cNvSpPr/>
          <p:nvPr/>
        </p:nvSpPr>
        <p:spPr>
          <a:xfrm>
            <a:off x="7092280" y="1484784"/>
            <a:ext cx="873316" cy="369332"/>
          </a:xfrm>
          <a:prstGeom prst="rect">
            <a:avLst/>
          </a:prstGeom>
        </p:spPr>
        <p:txBody>
          <a:bodyPr wrap="none">
            <a:spAutoFit/>
          </a:bodyPr>
          <a:lstStyle/>
          <a:p>
            <a:r>
              <a:rPr lang="ru-RU" dirty="0" smtClean="0">
                <a:solidFill>
                  <a:schemeClr val="accent2">
                    <a:lumMod val="50000"/>
                  </a:schemeClr>
                </a:solidFill>
              </a:rPr>
              <a:t>Саади</a:t>
            </a:r>
            <a:endParaRPr lang="ru-RU" dirty="0">
              <a:solidFill>
                <a:schemeClr val="accent2">
                  <a:lumMod val="50000"/>
                </a:schemeClr>
              </a:solidFill>
            </a:endParaRPr>
          </a:p>
        </p:txBody>
      </p:sp>
    </p:spTree>
  </p:cSld>
  <p:clrMapOvr>
    <a:masterClrMapping/>
  </p:clrMapOvr>
  <p:transition>
    <p:comb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par>
                          <p:cTn id="18" fill="hold">
                            <p:stCondLst>
                              <p:cond delay="1000"/>
                            </p:stCondLst>
                            <p:childTnLst>
                              <p:par>
                                <p:cTn id="19" presetID="50" presetClass="entr" presetSubtype="0" decel="10000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0" end="0"/>
                                            </p:txEl>
                                          </p:spTgt>
                                        </p:tgtEl>
                                      </p:cBhvr>
                                    </p:animEffect>
                                  </p:childTnLst>
                                </p:cTn>
                              </p:par>
                            </p:childTnLst>
                          </p:cTn>
                        </p:par>
                        <p:par>
                          <p:cTn id="24" fill="hold">
                            <p:stCondLst>
                              <p:cond delay="2000"/>
                            </p:stCondLst>
                            <p:childTnLst>
                              <p:par>
                                <p:cTn id="25" presetID="50" presetClass="entr" presetSubtype="0" decel="10000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1" end="1"/>
                                            </p:txEl>
                                          </p:spTgt>
                                        </p:tgtEl>
                                      </p:cBhvr>
                                    </p:animEffect>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par>
                          <p:cTn id="36" fill="hold">
                            <p:stCondLst>
                              <p:cond delay="4000"/>
                            </p:stCondLst>
                            <p:childTnLst>
                              <p:par>
                                <p:cTn id="37" presetID="50" presetClass="entr" presetSubtype="0" decel="10000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3"/>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2690336"/>
            <a:ext cx="7704856" cy="1200329"/>
          </a:xfrm>
          <a:prstGeom prst="rect">
            <a:avLst/>
          </a:prstGeom>
        </p:spPr>
        <p:txBody>
          <a:bodyPr wrap="square">
            <a:prstTxWarp prst="textWave1">
              <a:avLst/>
            </a:prstTxWarp>
            <a:spAutoFit/>
          </a:bodyPr>
          <a:lstStyle/>
          <a:p>
            <a:r>
              <a:rPr lang="ru-RU" b="1" dirty="0" smtClean="0">
                <a:solidFill>
                  <a:schemeClr val="accent5">
                    <a:lumMod val="10000"/>
                  </a:schemeClr>
                </a:solidFill>
                <a:effectLst>
                  <a:glow rad="63500">
                    <a:schemeClr val="accent5">
                      <a:satMod val="175000"/>
                      <a:alpha val="40000"/>
                    </a:schemeClr>
                  </a:glow>
                  <a:reflection blurRad="6350" stA="55000" endA="300" endPos="45500" dir="5400000" sy="-100000" algn="bl" rotWithShape="0"/>
                </a:effectLst>
                <a:latin typeface="Microsoft YaHei" pitchFamily="34" charset="-122"/>
                <a:ea typeface="Microsoft YaHei" pitchFamily="34" charset="-122"/>
              </a:rPr>
              <a:t>Нет! Никогда не умирает тот, Чья жизнь прошла светло и беспорочно, Чья память незабвенная живет, В сердцах людей укоренившись прочно. </a:t>
            </a:r>
          </a:p>
          <a:p>
            <a:pPr algn="r"/>
            <a:r>
              <a:rPr lang="ru-RU" b="1" dirty="0" err="1" smtClean="0">
                <a:solidFill>
                  <a:schemeClr val="accent5">
                    <a:lumMod val="10000"/>
                  </a:schemeClr>
                </a:solidFill>
              </a:rPr>
              <a:t>Лопе</a:t>
            </a:r>
            <a:r>
              <a:rPr lang="ru-RU" b="1" dirty="0" smtClean="0">
                <a:solidFill>
                  <a:schemeClr val="accent5">
                    <a:lumMod val="10000"/>
                  </a:schemeClr>
                </a:solidFill>
              </a:rPr>
              <a:t> Де Вега</a:t>
            </a:r>
            <a:endParaRPr lang="ru-RU" b="1" dirty="0">
              <a:solidFill>
                <a:schemeClr val="accent5">
                  <a:lumMod val="10000"/>
                </a:schemeClr>
              </a:solidFill>
            </a:endParaRPr>
          </a:p>
        </p:txBody>
      </p:sp>
      <p:sp>
        <p:nvSpPr>
          <p:cNvPr id="5" name="Прямоугольник 4"/>
          <p:cNvSpPr/>
          <p:nvPr/>
        </p:nvSpPr>
        <p:spPr>
          <a:xfrm>
            <a:off x="-115416" y="3645024"/>
            <a:ext cx="9288505"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СПАСИБО ЗА ВНИМАНИЕ!</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comb dir="vert"/>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28" presetClass="entr" presetSubtype="0" fill="hold" grpId="0" nodeType="afterEffect">
                                  <p:stCondLst>
                                    <p:cond delay="20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0" fill="hold"/>
                                        <p:tgtEl>
                                          <p:spTgt spid="5"/>
                                        </p:tgtEl>
                                        <p:attrNameLst>
                                          <p:attrName>ppt_x</p:attrName>
                                        </p:attrNameLst>
                                      </p:cBhvr>
                                      <p:tavLst>
                                        <p:tav tm="0">
                                          <p:val>
                                            <p:strVal val="#ppt_x"/>
                                          </p:val>
                                        </p:tav>
                                        <p:tav tm="100000">
                                          <p:val>
                                            <p:strVal val="#ppt_x"/>
                                          </p:val>
                                        </p:tav>
                                      </p:tavLst>
                                    </p:anim>
                                    <p:anim calcmode="lin" valueType="num">
                                      <p:cBhvr>
                                        <p:cTn id="13" dur="5000" fill="hold"/>
                                        <p:tgtEl>
                                          <p:spTgt spid="5"/>
                                        </p:tgtEl>
                                        <p:attrNameLst>
                                          <p:attrName>ppt_y</p:attrName>
                                        </p:attrNameLst>
                                      </p:cBhvr>
                                      <p:tavLst>
                                        <p:tav tm="0">
                                          <p:val>
                                            <p:strVal val="#ppt_y+1"/>
                                          </p:val>
                                        </p:tav>
                                        <p:tav tm="100000">
                                          <p:val>
                                            <p:strVal val="#ppt_y-1"/>
                                          </p:val>
                                        </p:tav>
                                      </p:tavLst>
                                    </p:anim>
                                  </p:childTnLst>
                                </p:cTn>
                              </p:par>
                            </p:childTnLst>
                          </p:cTn>
                        </p:par>
                        <p:par>
                          <p:cTn id="14" fill="hold">
                            <p:stCondLst>
                              <p:cond delay="9000"/>
                            </p:stCondLst>
                            <p:childTnLst>
                              <p:par>
                                <p:cTn id="15" presetID="8" presetClass="exit" presetSubtype="16" fill="hold" grpId="1" nodeType="afterEffect">
                                  <p:stCondLst>
                                    <p:cond delay="0"/>
                                  </p:stCondLst>
                                  <p:childTnLst>
                                    <p:animEffect transition="out" filter="diamond(in)">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7267" name="Rectangle 3"/>
          <p:cNvSpPr>
            <a:spLocks noGrp="1" noChangeArrowheads="1"/>
          </p:cNvSpPr>
          <p:nvPr>
            <p:ph type="body" idx="1"/>
          </p:nvPr>
        </p:nvSpPr>
        <p:spPr>
          <a:xfrm>
            <a:off x="1763688" y="1772816"/>
            <a:ext cx="7380312" cy="4653136"/>
          </a:xfrm>
        </p:spPr>
        <p:txBody>
          <a:bodyPr/>
          <a:lstStyle/>
          <a:p>
            <a:pPr marL="0" indent="0">
              <a:buNone/>
            </a:pPr>
            <a:r>
              <a:rPr lang="ru-RU" sz="2400" i="1" dirty="0" smtClean="0">
                <a:solidFill>
                  <a:srgbClr val="114AFF"/>
                </a:solidFill>
              </a:rPr>
              <a:t>	</a:t>
            </a:r>
            <a:r>
              <a:rPr lang="ru-RU" sz="2200" i="1" dirty="0" smtClean="0">
                <a:solidFill>
                  <a:srgbClr val="114AFF"/>
                </a:solidFill>
              </a:rPr>
              <a:t>История знает многих </a:t>
            </a:r>
            <a:r>
              <a:rPr lang="ru-RU" sz="2200" i="1" dirty="0" smtClean="0">
                <a:solidFill>
                  <a:srgbClr val="114AFF"/>
                </a:solidFill>
                <a:effectLst>
                  <a:outerShdw blurRad="38100" dist="38100" dir="2700000" algn="tl">
                    <a:srgbClr val="000000">
                      <a:alpha val="43137"/>
                    </a:srgbClr>
                  </a:outerShdw>
                </a:effectLst>
              </a:rPr>
              <a:t>великих людей</a:t>
            </a:r>
            <a:r>
              <a:rPr lang="ru-RU" sz="2200" i="1" dirty="0" smtClean="0">
                <a:solidFill>
                  <a:srgbClr val="114AFF"/>
                </a:solidFill>
              </a:rPr>
              <a:t>.  Именно эти люди изменили мир, внесли свою лепту в создание всего, что у нас есть сейчас. Таких людей забывать нельзя! </a:t>
            </a:r>
          </a:p>
          <a:p>
            <a:pPr marL="0" indent="0">
              <a:buNone/>
            </a:pPr>
            <a:r>
              <a:rPr lang="ru-RU" sz="2200" i="1" dirty="0" smtClean="0">
                <a:solidFill>
                  <a:srgbClr val="114AFF"/>
                </a:solidFill>
              </a:rPr>
              <a:t>В честь по-настоящему великих называются музеи, различные образовательные учреждения, парки, улицы и т.д. Все это делается для того, чтобы увековечить память о людях, внесших незаменимый вклад в развитие цивилизации и культуры. </a:t>
            </a:r>
            <a:endParaRPr lang="ru-RU" sz="2200" i="1" dirty="0">
              <a:solidFill>
                <a:srgbClr val="114AFF"/>
              </a:solidFill>
            </a:endParaRPr>
          </a:p>
          <a:p>
            <a:pPr marL="0" indent="0">
              <a:buNone/>
            </a:pPr>
            <a:r>
              <a:rPr lang="ru-RU" sz="2200" i="1" dirty="0" smtClean="0">
                <a:solidFill>
                  <a:srgbClr val="114AFF"/>
                </a:solidFill>
              </a:rPr>
              <a:t>В данной презентации я расскажу о великих людях, в честь которых названы улицы кармана России – </a:t>
            </a:r>
            <a:endParaRPr lang="en-US" sz="2200" i="1" dirty="0" smtClean="0">
              <a:solidFill>
                <a:srgbClr val="114AFF"/>
              </a:solidFill>
            </a:endParaRPr>
          </a:p>
          <a:p>
            <a:pPr marL="0" indent="0">
              <a:buNone/>
            </a:pPr>
            <a:r>
              <a:rPr lang="ru-RU" sz="2200" b="1" i="1" dirty="0" smtClean="0">
                <a:solidFill>
                  <a:srgbClr val="114AFF"/>
                </a:solidFill>
              </a:rPr>
              <a:t>г. Нижнего Новгорода</a:t>
            </a:r>
            <a:r>
              <a:rPr lang="ru-RU" sz="2200" b="1" dirty="0" smtClean="0"/>
              <a:t>.</a:t>
            </a:r>
            <a:endParaRPr lang="ru-RU" sz="2200" b="1" dirty="0"/>
          </a:p>
        </p:txBody>
      </p:sp>
      <p:sp>
        <p:nvSpPr>
          <p:cNvPr id="5" name="Прямоугольник 4"/>
          <p:cNvSpPr/>
          <p:nvPr/>
        </p:nvSpPr>
        <p:spPr>
          <a:xfrm>
            <a:off x="2051720" y="0"/>
            <a:ext cx="3540265"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Введение</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Прямоугольник 5"/>
          <p:cNvSpPr/>
          <p:nvPr/>
        </p:nvSpPr>
        <p:spPr>
          <a:xfrm>
            <a:off x="3635896" y="836712"/>
            <a:ext cx="5508104" cy="923330"/>
          </a:xfrm>
          <a:prstGeom prst="rect">
            <a:avLst/>
          </a:prstGeom>
        </p:spPr>
        <p:txBody>
          <a:bodyPr wrap="square">
            <a:spAutoFit/>
          </a:bodyPr>
          <a:lstStyle/>
          <a:p>
            <a:r>
              <a:rPr lang="ru-RU" i="1" dirty="0" smtClean="0"/>
              <a:t>Память о великих людях имеет для нас </a:t>
            </a:r>
            <a:br>
              <a:rPr lang="ru-RU" i="1" dirty="0" smtClean="0"/>
            </a:br>
            <a:r>
              <a:rPr lang="ru-RU" i="1" dirty="0" smtClean="0"/>
              <a:t>не меньшее значение, чем их присутствие.</a:t>
            </a:r>
            <a:r>
              <a:rPr lang="ru-RU" dirty="0" smtClean="0"/>
              <a:t/>
            </a:r>
            <a:br>
              <a:rPr lang="ru-RU" dirty="0" smtClean="0"/>
            </a:br>
            <a:r>
              <a:rPr lang="ru-RU" b="1" dirty="0" smtClean="0"/>
              <a:t>                                                                Сенека</a:t>
            </a:r>
            <a:endParaRPr lang="ru-RU" dirty="0"/>
          </a:p>
        </p:txBody>
      </p:sp>
    </p:spTree>
  </p:cSld>
  <p:clrMapOvr>
    <a:masterClrMapping/>
  </p:clrMapOvr>
  <p:transition>
    <p:comb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9" presetClass="entr" presetSubtype="0" fill="hold" grpId="0" nodeType="afterEffect">
                                  <p:stCondLst>
                                    <p:cond delay="0"/>
                                  </p:stCondLst>
                                  <p:childTnLst>
                                    <p:set>
                                      <p:cBhvr>
                                        <p:cTn id="15" dur="1" fill="hold">
                                          <p:stCondLst>
                                            <p:cond delay="0"/>
                                          </p:stCondLst>
                                        </p:cTn>
                                        <p:tgtEl>
                                          <p:spTgt spid="267267">
                                            <p:txEl>
                                              <p:pRg st="0" end="0"/>
                                            </p:txEl>
                                          </p:spTgt>
                                        </p:tgtEl>
                                        <p:attrNameLst>
                                          <p:attrName>style.visibility</p:attrName>
                                        </p:attrNameLst>
                                      </p:cBhvr>
                                      <p:to>
                                        <p:strVal val="visible"/>
                                      </p:to>
                                    </p:set>
                                    <p:animEffect transition="in" filter="dissolve">
                                      <p:cBhvr>
                                        <p:cTn id="16" dur="500"/>
                                        <p:tgtEl>
                                          <p:spTgt spid="267267">
                                            <p:txEl>
                                              <p:pRg st="0" end="0"/>
                                            </p:txEl>
                                          </p:spTgt>
                                        </p:tgtEl>
                                      </p:cBhvr>
                                    </p:animEffect>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267267">
                                            <p:txEl>
                                              <p:pRg st="1" end="1"/>
                                            </p:txEl>
                                          </p:spTgt>
                                        </p:tgtEl>
                                        <p:attrNameLst>
                                          <p:attrName>style.visibility</p:attrName>
                                        </p:attrNameLst>
                                      </p:cBhvr>
                                      <p:to>
                                        <p:strVal val="visible"/>
                                      </p:to>
                                    </p:set>
                                    <p:animEffect transition="in" filter="dissolve">
                                      <p:cBhvr>
                                        <p:cTn id="20" dur="500"/>
                                        <p:tgtEl>
                                          <p:spTgt spid="267267">
                                            <p:txEl>
                                              <p:pRg st="1" end="1"/>
                                            </p:txEl>
                                          </p:spTgt>
                                        </p:tgtEl>
                                      </p:cBhvr>
                                    </p:animEffect>
                                  </p:childTnLst>
                                </p:cTn>
                              </p:par>
                            </p:childTnLst>
                          </p:cTn>
                        </p:par>
                        <p:par>
                          <p:cTn id="21" fill="hold">
                            <p:stCondLst>
                              <p:cond delay="2500"/>
                            </p:stCondLst>
                            <p:childTnLst>
                              <p:par>
                                <p:cTn id="22" presetID="9" presetClass="entr" presetSubtype="0" fill="hold" grpId="0" nodeType="afterEffect">
                                  <p:stCondLst>
                                    <p:cond delay="0"/>
                                  </p:stCondLst>
                                  <p:childTnLst>
                                    <p:set>
                                      <p:cBhvr>
                                        <p:cTn id="23" dur="1" fill="hold">
                                          <p:stCondLst>
                                            <p:cond delay="0"/>
                                          </p:stCondLst>
                                        </p:cTn>
                                        <p:tgtEl>
                                          <p:spTgt spid="267267">
                                            <p:txEl>
                                              <p:pRg st="2" end="2"/>
                                            </p:txEl>
                                          </p:spTgt>
                                        </p:tgtEl>
                                        <p:attrNameLst>
                                          <p:attrName>style.visibility</p:attrName>
                                        </p:attrNameLst>
                                      </p:cBhvr>
                                      <p:to>
                                        <p:strVal val="visible"/>
                                      </p:to>
                                    </p:set>
                                    <p:animEffect transition="in" filter="dissolve">
                                      <p:cBhvr>
                                        <p:cTn id="24" dur="500"/>
                                        <p:tgtEl>
                                          <p:spTgt spid="267267">
                                            <p:txEl>
                                              <p:pRg st="2" end="2"/>
                                            </p:txEl>
                                          </p:spTgt>
                                        </p:tgtEl>
                                      </p:cBhvr>
                                    </p:animEffect>
                                  </p:childTnLst>
                                </p:cTn>
                              </p:par>
                            </p:childTnLst>
                          </p:cTn>
                        </p:par>
                        <p:par>
                          <p:cTn id="25" fill="hold">
                            <p:stCondLst>
                              <p:cond delay="3000"/>
                            </p:stCondLst>
                            <p:childTnLst>
                              <p:par>
                                <p:cTn id="26" presetID="9" presetClass="entr" presetSubtype="0" fill="hold" grpId="0" nodeType="afterEffect">
                                  <p:stCondLst>
                                    <p:cond delay="0"/>
                                  </p:stCondLst>
                                  <p:childTnLst>
                                    <p:set>
                                      <p:cBhvr>
                                        <p:cTn id="27" dur="1" fill="hold">
                                          <p:stCondLst>
                                            <p:cond delay="0"/>
                                          </p:stCondLst>
                                        </p:cTn>
                                        <p:tgtEl>
                                          <p:spTgt spid="267267">
                                            <p:txEl>
                                              <p:pRg st="3" end="3"/>
                                            </p:txEl>
                                          </p:spTgt>
                                        </p:tgtEl>
                                        <p:attrNameLst>
                                          <p:attrName>style.visibility</p:attrName>
                                        </p:attrNameLst>
                                      </p:cBhvr>
                                      <p:to>
                                        <p:strVal val="visible"/>
                                      </p:to>
                                    </p:set>
                                    <p:animEffect transition="in" filter="dissolve">
                                      <p:cBhvr>
                                        <p:cTn id="28" dur="500"/>
                                        <p:tgtEl>
                                          <p:spTgt spid="267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04664"/>
            <a:ext cx="8136904" cy="720080"/>
          </a:xfrm>
        </p:spPr>
        <p:txBody>
          <a:bodyPr/>
          <a:lstStyle/>
          <a:p>
            <a:r>
              <a:rPr lang="ru-RU" b="1" dirty="0" smtClean="0">
                <a:ln w="1905"/>
                <a:solidFill>
                  <a:srgbClr val="FF3300"/>
                </a:solidFill>
                <a:effectLst>
                  <a:glow rad="101600">
                    <a:srgbClr val="FFC000">
                      <a:alpha val="40000"/>
                    </a:srgbClr>
                  </a:glow>
                  <a:innerShdw blurRad="69850" dist="43180" dir="5400000">
                    <a:srgbClr val="000000">
                      <a:alpha val="65000"/>
                    </a:srgbClr>
                  </a:innerShdw>
                </a:effectLst>
              </a:rPr>
              <a:t>КУЗЬМА МИНИН </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rPr>
              <a:t>– УЛ. МИНИНА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endParaRPr>
          </a:p>
        </p:txBody>
      </p:sp>
      <p:sp>
        <p:nvSpPr>
          <p:cNvPr id="2049" name="Rectangle 1"/>
          <p:cNvSpPr>
            <a:spLocks noGrp="1" noChangeArrowheads="1"/>
          </p:cNvSpPr>
          <p:nvPr>
            <p:ph idx="1"/>
          </p:nvPr>
        </p:nvSpPr>
        <p:spPr bwMode="auto">
          <a:xfrm>
            <a:off x="179512" y="4272190"/>
            <a:ext cx="3672408" cy="2062103"/>
          </a:xfrm>
          <a:prstGeom prst="rect">
            <a:avLst/>
          </a:prstGeom>
          <a:noFill/>
          <a:ln w="9525">
            <a:solidFill>
              <a:schemeClr val="bg2">
                <a:lumMod val="75000"/>
              </a:schemeClr>
            </a:solidFill>
            <a:prstDash val="lgDash"/>
            <a:miter lim="800000"/>
            <a:headEnd/>
            <a:tailEnd/>
          </a:ln>
          <a:effectLst>
            <a:glow rad="63500">
              <a:schemeClr val="accent6">
                <a:satMod val="175000"/>
                <a:alpha val="40000"/>
              </a:schemeClr>
            </a:glow>
          </a:effectLst>
        </p:spPr>
        <p:txBody>
          <a:bodyPr vert="horz" wrap="square" lIns="91440" tIns="45720" rIns="91440" bIns="45720" numCol="1" anchor="ctr" anchorCtr="0" compatLnSpc="1">
            <a:prstTxWarp prst="textNoShape">
              <a:avLst/>
            </a:prstTxWarp>
            <a:spAutoFit/>
            <a:scene3d>
              <a:camera prst="perspectiveRight"/>
              <a:lightRig rig="threePt" dir="t"/>
            </a:scene3d>
          </a:bodyPr>
          <a:lstStyle/>
          <a:p>
            <a:pPr marL="0" lvl="0" indent="0">
              <a:spcBef>
                <a:spcPct val="0"/>
              </a:spcBef>
              <a:buNone/>
            </a:pPr>
            <a:r>
              <a:rPr lang="ru-RU" sz="1600" b="1" dirty="0" smtClean="0">
                <a:solidFill>
                  <a:schemeClr val="bg2">
                    <a:lumMod val="75000"/>
                  </a:schemeClr>
                </a:solidFill>
                <a:effectLst/>
              </a:rPr>
              <a:t>Улица Минина, бывшая Жуковская</a:t>
            </a:r>
            <a:r>
              <a:rPr lang="ru-RU" sz="1600" dirty="0" smtClean="0">
                <a:solidFill>
                  <a:schemeClr val="bg2">
                    <a:lumMod val="75000"/>
                  </a:schemeClr>
                </a:solidFill>
                <a:effectLst/>
              </a:rPr>
              <a:t> - одна из центральных улиц Нижнего Новгорода. Проектировалась прямой от Кремля до Печерской заставы по плану 1770 г., но была пробита землемером Н. И. Тихменевым лишь к 1787 г. </a:t>
            </a:r>
            <a:endParaRPr kumimoji="0" lang="ru-RU" sz="1600" b="0" i="0" strike="noStrike" cap="none" normalizeH="0" baseline="0" dirty="0" smtClean="0">
              <a:ln>
                <a:noFill/>
              </a:ln>
              <a:solidFill>
                <a:schemeClr val="bg2">
                  <a:lumMod val="75000"/>
                </a:schemeClr>
              </a:solidFill>
              <a:effectLst/>
              <a:latin typeface="Arial" pitchFamily="34" charset="0"/>
              <a:cs typeface="Arial" pitchFamily="34" charset="0"/>
            </a:endParaRPr>
          </a:p>
        </p:txBody>
      </p:sp>
      <p:pic>
        <p:nvPicPr>
          <p:cNvPr id="6" name="Рисунок 5" descr="3 слайд.jpg"/>
          <p:cNvPicPr>
            <a:picLocks noChangeAspect="1"/>
          </p:cNvPicPr>
          <p:nvPr/>
        </p:nvPicPr>
        <p:blipFill>
          <a:blip r:embed="rId3" cstate="print"/>
          <a:stretch>
            <a:fillRect/>
          </a:stretch>
        </p:blipFill>
        <p:spPr>
          <a:xfrm>
            <a:off x="0" y="980728"/>
            <a:ext cx="9144000" cy="3024336"/>
          </a:xfrm>
          <a:prstGeom prst="rect">
            <a:avLst/>
          </a:prstGeom>
          <a:ln>
            <a:noFill/>
          </a:ln>
          <a:effectLst>
            <a:softEdge rad="112500"/>
          </a:effectLst>
        </p:spPr>
      </p:pic>
      <p:sp>
        <p:nvSpPr>
          <p:cNvPr id="7" name="Прямоугольник 6"/>
          <p:cNvSpPr/>
          <p:nvPr/>
        </p:nvSpPr>
        <p:spPr>
          <a:xfrm>
            <a:off x="5220072" y="4077073"/>
            <a:ext cx="3564904" cy="2616101"/>
          </a:xfrm>
          <a:prstGeom prst="rect">
            <a:avLst/>
          </a:prstGeom>
          <a:ln>
            <a:solidFill>
              <a:srgbClr val="FF3300"/>
            </a:solidFill>
            <a:prstDash val="lgDash"/>
          </a:ln>
          <a:effectLst>
            <a:glow rad="101600">
              <a:srgbClr val="F5822B">
                <a:alpha val="60000"/>
              </a:srgbClr>
            </a:glow>
          </a:effectLst>
        </p:spPr>
        <p:txBody>
          <a:bodyPr wrap="square">
            <a:spAutoFit/>
            <a:scene3d>
              <a:camera prst="perspectiveLeft"/>
              <a:lightRig rig="threePt" dir="t"/>
            </a:scene3d>
          </a:bodyPr>
          <a:lstStyle/>
          <a:p>
            <a:r>
              <a:rPr lang="ru-RU" sz="1600" b="1" dirty="0" smtClean="0">
                <a:solidFill>
                  <a:srgbClr val="FF3300"/>
                </a:solidFill>
                <a:effectLst/>
              </a:rPr>
              <a:t>Кузьма Минин - </a:t>
            </a:r>
            <a:r>
              <a:rPr lang="ru-RU" sz="1600" dirty="0" smtClean="0">
                <a:solidFill>
                  <a:srgbClr val="FF3300"/>
                </a:solidFill>
                <a:effectLst/>
              </a:rPr>
              <a:t>организатор Нижегородского ополчения 1611-1612 годов. Снабженное всем необходимым ополчение 22-26 октября 1612 года освободило от интервентов Москву.</a:t>
            </a:r>
          </a:p>
          <a:p>
            <a:r>
              <a:rPr lang="ru-RU" sz="1600" dirty="0" smtClean="0">
                <a:solidFill>
                  <a:srgbClr val="FF3300"/>
                </a:solidFill>
                <a:effectLst/>
              </a:rPr>
              <a:t>Умер в 1616 году, «во время розысков» в казанских местах по случаю восстания татар и черемис</a:t>
            </a:r>
            <a:r>
              <a:rPr lang="ru-RU" dirty="0" smtClean="0">
                <a:solidFill>
                  <a:srgbClr val="FF3300"/>
                </a:solidFill>
                <a:effectLst/>
              </a:rPr>
              <a:t>. </a:t>
            </a:r>
          </a:p>
          <a:p>
            <a:endParaRPr lang="ru-RU" dirty="0"/>
          </a:p>
        </p:txBody>
      </p:sp>
      <p:pic>
        <p:nvPicPr>
          <p:cNvPr id="10" name="Рисунок 9" descr="532138653.gif"/>
          <p:cNvPicPr>
            <a:picLocks noChangeAspect="1"/>
          </p:cNvPicPr>
          <p:nvPr/>
        </p:nvPicPr>
        <p:blipFill>
          <a:blip r:embed="rId4" cstate="print"/>
          <a:stretch>
            <a:fillRect/>
          </a:stretch>
        </p:blipFill>
        <p:spPr>
          <a:xfrm>
            <a:off x="8244408" y="548680"/>
            <a:ext cx="381000" cy="360040"/>
          </a:xfrm>
          <a:prstGeom prst="rect">
            <a:avLst/>
          </a:prstGeom>
        </p:spPr>
      </p:pic>
    </p:spTree>
  </p:cSld>
  <p:clrMapOvr>
    <a:masterClrMapping/>
  </p:clrMapOvr>
  <p:transition>
    <p:comb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par>
                          <p:cTn id="13" fill="hold">
                            <p:stCondLst>
                              <p:cond delay="1500"/>
                            </p:stCondLst>
                            <p:childTnLst>
                              <p:par>
                                <p:cTn id="14" presetID="9"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000"/>
                                        <p:tgtEl>
                                          <p:spTgt spid="6"/>
                                        </p:tgtEl>
                                      </p:cBhvr>
                                    </p:animEffect>
                                  </p:childTnLst>
                                </p:cTn>
                              </p:par>
                            </p:childTnLst>
                          </p:cTn>
                        </p:par>
                        <p:par>
                          <p:cTn id="17" fill="hold">
                            <p:stCondLst>
                              <p:cond delay="2500"/>
                            </p:stCondLst>
                            <p:childTnLst>
                              <p:par>
                                <p:cTn id="18" presetID="18" presetClass="entr" presetSubtype="6" fill="hold" grpId="1" nodeType="afterEffect">
                                  <p:stCondLst>
                                    <p:cond delay="0"/>
                                  </p:stCondLst>
                                  <p:childTnLst>
                                    <p:set>
                                      <p:cBhvr>
                                        <p:cTn id="19" dur="1" fill="hold">
                                          <p:stCondLst>
                                            <p:cond delay="0"/>
                                          </p:stCondLst>
                                        </p:cTn>
                                        <p:tgtEl>
                                          <p:spTgt spid="2049">
                                            <p:bg/>
                                          </p:spTgt>
                                        </p:tgtEl>
                                        <p:attrNameLst>
                                          <p:attrName>style.visibility</p:attrName>
                                        </p:attrNameLst>
                                      </p:cBhvr>
                                      <p:to>
                                        <p:strVal val="visible"/>
                                      </p:to>
                                    </p:set>
                                    <p:animEffect transition="in" filter="strips(downRight)">
                                      <p:cBhvr>
                                        <p:cTn id="20" dur="1000"/>
                                        <p:tgtEl>
                                          <p:spTgt spid="2049">
                                            <p:bg/>
                                          </p:spTgt>
                                        </p:tgtEl>
                                      </p:cBhvr>
                                    </p:animEffect>
                                  </p:childTnLst>
                                </p:cTn>
                              </p:par>
                            </p:childTnLst>
                          </p:cTn>
                        </p:par>
                        <p:par>
                          <p:cTn id="21" fill="hold">
                            <p:stCondLst>
                              <p:cond delay="3500"/>
                            </p:stCondLst>
                            <p:childTnLst>
                              <p:par>
                                <p:cTn id="22" presetID="18" presetClass="entr" presetSubtype="6" fill="hold" grpId="1" nodeType="afterEffect">
                                  <p:stCondLst>
                                    <p:cond delay="0"/>
                                  </p:stCondLst>
                                  <p:childTnLst>
                                    <p:set>
                                      <p:cBhvr>
                                        <p:cTn id="23" dur="1" fill="hold">
                                          <p:stCondLst>
                                            <p:cond delay="0"/>
                                          </p:stCondLst>
                                        </p:cTn>
                                        <p:tgtEl>
                                          <p:spTgt spid="2049">
                                            <p:txEl>
                                              <p:pRg st="0" end="0"/>
                                            </p:txEl>
                                          </p:spTgt>
                                        </p:tgtEl>
                                        <p:attrNameLst>
                                          <p:attrName>style.visibility</p:attrName>
                                        </p:attrNameLst>
                                      </p:cBhvr>
                                      <p:to>
                                        <p:strVal val="visible"/>
                                      </p:to>
                                    </p:set>
                                    <p:animEffect transition="in" filter="strips(downRight)">
                                      <p:cBhvr>
                                        <p:cTn id="24" dur="1000"/>
                                        <p:tgtEl>
                                          <p:spTgt spid="2049">
                                            <p:txEl>
                                              <p:pRg st="0" end="0"/>
                                            </p:txEl>
                                          </p:spTgt>
                                        </p:tgtEl>
                                      </p:cBhvr>
                                    </p:animEffect>
                                  </p:childTnLst>
                                </p:cTn>
                              </p:par>
                            </p:childTnLst>
                          </p:cTn>
                        </p:par>
                        <p:par>
                          <p:cTn id="25" fill="hold">
                            <p:stCondLst>
                              <p:cond delay="4500"/>
                            </p:stCondLst>
                            <p:childTnLst>
                              <p:par>
                                <p:cTn id="26" presetID="18" presetClass="entr" presetSubtype="12" fill="hold" grpId="0" nodeType="afterEffect">
                                  <p:stCondLst>
                                    <p:cond delay="0"/>
                                  </p:stCondLst>
                                  <p:childTnLst>
                                    <p:set>
                                      <p:cBhvr>
                                        <p:cTn id="27" dur="1" fill="hold">
                                          <p:stCondLst>
                                            <p:cond delay="0"/>
                                          </p:stCondLst>
                                        </p:cTn>
                                        <p:tgtEl>
                                          <p:spTgt spid="7">
                                            <p:bg/>
                                          </p:spTgt>
                                        </p:tgtEl>
                                        <p:attrNameLst>
                                          <p:attrName>style.visibility</p:attrName>
                                        </p:attrNameLst>
                                      </p:cBhvr>
                                      <p:to>
                                        <p:strVal val="visible"/>
                                      </p:to>
                                    </p:set>
                                    <p:animEffect transition="in" filter="strips(downLeft)">
                                      <p:cBhvr>
                                        <p:cTn id="28" dur="1000"/>
                                        <p:tgtEl>
                                          <p:spTgt spid="7">
                                            <p:bg/>
                                          </p:spTgt>
                                        </p:tgtEl>
                                      </p:cBhvr>
                                    </p:animEffect>
                                  </p:childTnLst>
                                </p:cTn>
                              </p:par>
                            </p:childTnLst>
                          </p:cTn>
                        </p:par>
                        <p:par>
                          <p:cTn id="29" fill="hold">
                            <p:stCondLst>
                              <p:cond delay="5500"/>
                            </p:stCondLst>
                            <p:childTnLst>
                              <p:par>
                                <p:cTn id="30" presetID="18" presetClass="entr" presetSubtype="12" fill="hold"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strips(downLeft)">
                                      <p:cBhvr>
                                        <p:cTn id="32" dur="1000"/>
                                        <p:tgtEl>
                                          <p:spTgt spid="7">
                                            <p:txEl>
                                              <p:pRg st="0" end="0"/>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strips(downLeft)">
                                      <p:cBhvr>
                                        <p:cTn id="35"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49" grpId="1" build="p" animBg="1"/>
      <p:bldP spid="7"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6107-3-4A.jpg"/>
          <p:cNvPicPr>
            <a:picLocks noGrp="1" noChangeAspect="1"/>
          </p:cNvPicPr>
          <p:nvPr>
            <p:ph idx="1"/>
          </p:nvPr>
        </p:nvPicPr>
        <p:blipFill>
          <a:blip r:embed="rId3" cstate="print"/>
          <a:stretch>
            <a:fillRect/>
          </a:stretch>
        </p:blipFill>
        <p:spPr>
          <a:xfrm>
            <a:off x="0" y="1268760"/>
            <a:ext cx="3399105" cy="4824536"/>
          </a:xfrm>
        </p:spPr>
      </p:pic>
      <p:pic>
        <p:nvPicPr>
          <p:cNvPr id="9" name="Рисунок 8" descr="минин и пожарский.jpg"/>
          <p:cNvPicPr>
            <a:picLocks noChangeAspect="1"/>
          </p:cNvPicPr>
          <p:nvPr/>
        </p:nvPicPr>
        <p:blipFill>
          <a:blip r:embed="rId4" cstate="print"/>
          <a:stretch>
            <a:fillRect/>
          </a:stretch>
        </p:blipFill>
        <p:spPr>
          <a:xfrm>
            <a:off x="3995936" y="260648"/>
            <a:ext cx="4445000" cy="6305972"/>
          </a:xfrm>
          <a:prstGeom prst="rect">
            <a:avLst/>
          </a:prstGeom>
        </p:spPr>
      </p:pic>
    </p:spTree>
  </p:cSld>
  <p:clrMapOvr>
    <a:masterClrMapping/>
  </p:clrMapOvr>
  <p:transition>
    <p:comb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animEffect transition="in" filter="fade">
                                      <p:cBhvr>
                                        <p:cTn id="10" dur="1000"/>
                                        <p:tgtEl>
                                          <p:spTgt spid="7"/>
                                        </p:tgtEl>
                                      </p:cBhvr>
                                    </p:animEffect>
                                  </p:childTnLst>
                                </p:cTn>
                              </p:par>
                            </p:childTnLst>
                          </p:cTn>
                        </p:par>
                        <p:par>
                          <p:cTn id="11" fill="hold">
                            <p:stCondLst>
                              <p:cond delay="1000"/>
                            </p:stCondLst>
                            <p:childTnLst>
                              <p:par>
                                <p:cTn id="12" presetID="3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600" decel="100000"/>
                                        <p:tgtEl>
                                          <p:spTgt spid="9"/>
                                        </p:tgtEl>
                                      </p:cBhvr>
                                    </p:animEffect>
                                    <p:anim calcmode="lin" valueType="num">
                                      <p:cBhvr>
                                        <p:cTn id="15" dur="1600" decel="100000" fill="hold"/>
                                        <p:tgtEl>
                                          <p:spTgt spid="9"/>
                                        </p:tgtEl>
                                        <p:attrNameLst>
                                          <p:attrName>style.rotation</p:attrName>
                                        </p:attrNameLst>
                                      </p:cBhvr>
                                      <p:tavLst>
                                        <p:tav tm="0">
                                          <p:val>
                                            <p:fltVal val="-90"/>
                                          </p:val>
                                        </p:tav>
                                        <p:tav tm="100000">
                                          <p:val>
                                            <p:fltVal val="0"/>
                                          </p:val>
                                        </p:tav>
                                      </p:tavLst>
                                    </p:anim>
                                    <p:anim calcmode="lin" valueType="num">
                                      <p:cBhvr>
                                        <p:cTn id="16" dur="1600" decel="100000" fill="hold"/>
                                        <p:tgtEl>
                                          <p:spTgt spid="9"/>
                                        </p:tgtEl>
                                        <p:attrNameLst>
                                          <p:attrName>ppt_x</p:attrName>
                                        </p:attrNameLst>
                                      </p:cBhvr>
                                      <p:tavLst>
                                        <p:tav tm="0">
                                          <p:val>
                                            <p:strVal val="#ppt_x+0.4"/>
                                          </p:val>
                                        </p:tav>
                                        <p:tav tm="100000">
                                          <p:val>
                                            <p:strVal val="#ppt_x-0.05"/>
                                          </p:val>
                                        </p:tav>
                                      </p:tavLst>
                                    </p:anim>
                                    <p:anim calcmode="lin" valueType="num">
                                      <p:cBhvr>
                                        <p:cTn id="17" dur="1600" decel="100000" fill="hold"/>
                                        <p:tgtEl>
                                          <p:spTgt spid="9"/>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9"/>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5 слайд.jpg"/>
          <p:cNvPicPr>
            <a:picLocks noGrp="1" noChangeAspect="1"/>
          </p:cNvPicPr>
          <p:nvPr>
            <p:ph idx="1"/>
          </p:nvPr>
        </p:nvPicPr>
        <p:blipFill>
          <a:blip r:embed="rId3" cstate="print"/>
          <a:stretch>
            <a:fillRect/>
          </a:stretch>
        </p:blipFill>
        <p:spPr>
          <a:xfrm>
            <a:off x="0" y="1196752"/>
            <a:ext cx="9144000" cy="2664296"/>
          </a:xfrm>
          <a:prstGeom prst="rect">
            <a:avLst/>
          </a:prstGeom>
          <a:ln>
            <a:noFill/>
          </a:ln>
          <a:effectLst>
            <a:softEdge rad="112500"/>
          </a:effectLst>
        </p:spPr>
      </p:pic>
      <p:sp>
        <p:nvSpPr>
          <p:cNvPr id="4" name="Заголовок 1"/>
          <p:cNvSpPr txBox="1">
            <a:spLocks/>
          </p:cNvSpPr>
          <p:nvPr/>
        </p:nvSpPr>
        <p:spPr bwMode="auto">
          <a:xfrm>
            <a:off x="323528" y="404664"/>
            <a:ext cx="8820472" cy="720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ru-RU" sz="2800" b="1" kern="0" dirty="0" smtClean="0">
                <a:ln w="1905"/>
                <a:solidFill>
                  <a:srgbClr val="FF0000"/>
                </a:solidFill>
                <a:effectLst>
                  <a:glow rad="101600">
                    <a:srgbClr val="FFC000">
                      <a:alpha val="40000"/>
                    </a:srgbClr>
                  </a:glow>
                  <a:innerShdw blurRad="69850" dist="43180" dir="5400000">
                    <a:srgbClr val="000000">
                      <a:alpha val="65000"/>
                    </a:srgbClr>
                  </a:innerShdw>
                </a:effectLst>
                <a:latin typeface="+mj-lt"/>
                <a:ea typeface="+mj-ea"/>
                <a:cs typeface="+mj-cs"/>
              </a:rPr>
              <a:t>НИКОЛАЙ АЛЕКСАНДРОВИЧ ДОБРОЛЮБОВ </a:t>
            </a:r>
            <a:r>
              <a:rPr lang="ru-RU" sz="28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latin typeface="+mj-lt"/>
                <a:ea typeface="+mj-ea"/>
                <a:cs typeface="+mj-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ru-RU" sz="3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latin typeface="+mj-lt"/>
                <a:ea typeface="+mj-ea"/>
                <a:cs typeface="+mj-cs"/>
              </a:rPr>
              <a:t>УЛ. ДОБРОЛЮБОВА</a:t>
            </a:r>
            <a:endParaRPr kumimoji="0" lang="ru-RU" sz="36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uLnTx/>
              <a:uFillTx/>
              <a:latin typeface="+mj-lt"/>
              <a:ea typeface="+mj-ea"/>
              <a:cs typeface="+mj-cs"/>
            </a:endParaRPr>
          </a:p>
        </p:txBody>
      </p:sp>
      <p:cxnSp>
        <p:nvCxnSpPr>
          <p:cNvPr id="9" name="Прямая соединительная линия 8"/>
          <p:cNvCxnSpPr/>
          <p:nvPr/>
        </p:nvCxnSpPr>
        <p:spPr>
          <a:xfrm>
            <a:off x="2915816" y="2060848"/>
            <a:ext cx="1944216" cy="1440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79512" y="3995678"/>
            <a:ext cx="4032448" cy="2862322"/>
          </a:xfrm>
          <a:prstGeom prst="rect">
            <a:avLst/>
          </a:prstGeom>
          <a:ln>
            <a:solidFill>
              <a:schemeClr val="bg2">
                <a:lumMod val="50000"/>
              </a:schemeClr>
            </a:solidFill>
            <a:prstDash val="lgDashDotDot"/>
          </a:ln>
          <a:effectLst>
            <a:glow rad="63500">
              <a:schemeClr val="accent6">
                <a:satMod val="175000"/>
                <a:alpha val="40000"/>
              </a:schemeClr>
            </a:glow>
          </a:effectLst>
        </p:spPr>
        <p:txBody>
          <a:bodyPr wrap="square">
            <a:spAutoFit/>
          </a:bodyPr>
          <a:lstStyle/>
          <a:p>
            <a:r>
              <a:rPr lang="ru-RU" b="1" dirty="0" smtClean="0">
                <a:solidFill>
                  <a:schemeClr val="accent5">
                    <a:lumMod val="10000"/>
                  </a:schemeClr>
                </a:solidFill>
                <a:latin typeface="Microsoft YaHei" pitchFamily="34" charset="-122"/>
                <a:ea typeface="Microsoft YaHei" pitchFamily="34" charset="-122"/>
              </a:rPr>
              <a:t>Улица Добролюбова</a:t>
            </a:r>
            <a:r>
              <a:rPr lang="ru-RU" dirty="0" smtClean="0">
                <a:solidFill>
                  <a:schemeClr val="accent5">
                    <a:lumMod val="10000"/>
                  </a:schemeClr>
                </a:solidFill>
                <a:latin typeface="Microsoft YaHei" pitchFamily="34" charset="-122"/>
                <a:ea typeface="Microsoft YaHei" pitchFamily="34" charset="-122"/>
              </a:rPr>
              <a:t> находится в </a:t>
            </a:r>
            <a:r>
              <a:rPr lang="ru-RU" dirty="0" err="1" smtClean="0">
                <a:solidFill>
                  <a:schemeClr val="accent5">
                    <a:lumMod val="10000"/>
                  </a:schemeClr>
                </a:solidFill>
                <a:latin typeface="Microsoft YaHei" pitchFamily="34" charset="-122"/>
                <a:ea typeface="Microsoft YaHei" pitchFamily="34" charset="-122"/>
              </a:rPr>
              <a:t>Започаянье</a:t>
            </a:r>
            <a:r>
              <a:rPr lang="ru-RU" dirty="0" smtClean="0">
                <a:solidFill>
                  <a:schemeClr val="accent5">
                    <a:lumMod val="10000"/>
                  </a:schemeClr>
                </a:solidFill>
                <a:latin typeface="Microsoft YaHei" pitchFamily="34" charset="-122"/>
                <a:ea typeface="Microsoft YaHei" pitchFamily="34" charset="-122"/>
              </a:rPr>
              <a:t> (Нижегородский район Нижнего Новгорода), возле церкви Жен Мироносиц. Проектировалась как продолжение Осыпной улицы по планам 1799, 1804, 1824 гг. Но окончательно ее красные линии были определены лишь планом города 1839 г.</a:t>
            </a:r>
            <a:endParaRPr lang="ru-RU" dirty="0">
              <a:solidFill>
                <a:schemeClr val="accent5">
                  <a:lumMod val="10000"/>
                </a:schemeClr>
              </a:solidFill>
              <a:latin typeface="Microsoft YaHei" pitchFamily="34" charset="-122"/>
              <a:ea typeface="Microsoft YaHei" pitchFamily="34" charset="-122"/>
            </a:endParaRPr>
          </a:p>
        </p:txBody>
      </p:sp>
      <p:sp>
        <p:nvSpPr>
          <p:cNvPr id="11" name="Прямоугольник 10"/>
          <p:cNvSpPr/>
          <p:nvPr/>
        </p:nvSpPr>
        <p:spPr>
          <a:xfrm>
            <a:off x="4572000" y="3995678"/>
            <a:ext cx="4572000" cy="2708434"/>
          </a:xfrm>
          <a:prstGeom prst="rect">
            <a:avLst/>
          </a:prstGeom>
          <a:ln>
            <a:solidFill>
              <a:srgbClr val="FF0000"/>
            </a:solidFill>
            <a:prstDash val="lgDash"/>
          </a:ln>
          <a:effectLst>
            <a:glow rad="101600">
              <a:srgbClr val="FF8B43">
                <a:alpha val="60000"/>
              </a:srgbClr>
            </a:glow>
          </a:effectLst>
        </p:spPr>
        <p:txBody>
          <a:bodyPr>
            <a:spAutoFit/>
          </a:bodyPr>
          <a:lstStyle/>
          <a:p>
            <a:r>
              <a:rPr lang="ru-RU" sz="1700" dirty="0" smtClean="0">
                <a:solidFill>
                  <a:srgbClr val="C00000"/>
                </a:solidFill>
                <a:latin typeface="Microsoft YaHei" pitchFamily="34" charset="-122"/>
                <a:ea typeface="Microsoft YaHei" pitchFamily="34" charset="-122"/>
              </a:rPr>
              <a:t>Добролюбов Николай Александрович (24.1.1836 - 17.11.1861) - литературный критик, публицист, поэт. С января 1856 г. статьи, рецензии, заметки Добролюбова начинают появляться в столичной прессе ("Санкт-Петербургские ведомости"). В 1859 Добролюбов стал одним из самых известных российских журналистов. </a:t>
            </a:r>
          </a:p>
          <a:p>
            <a:r>
              <a:rPr lang="ru-RU" sz="1700" dirty="0" smtClean="0">
                <a:solidFill>
                  <a:srgbClr val="C00000"/>
                </a:solidFill>
                <a:latin typeface="Microsoft YaHei" pitchFamily="34" charset="-122"/>
                <a:ea typeface="Microsoft YaHei" pitchFamily="34" charset="-122"/>
              </a:rPr>
              <a:t>Умер в 25 лет от туберкулеза.</a:t>
            </a:r>
            <a:endParaRPr lang="ru-RU" sz="1700" dirty="0">
              <a:solidFill>
                <a:srgbClr val="C00000"/>
              </a:solidFill>
              <a:latin typeface="Microsoft YaHei" pitchFamily="34" charset="-122"/>
              <a:ea typeface="Microsoft YaHei" pitchFamily="34" charset="-122"/>
            </a:endParaRPr>
          </a:p>
        </p:txBody>
      </p:sp>
      <p:pic>
        <p:nvPicPr>
          <p:cNvPr id="12" name="Рисунок 11" descr="532138653.gif"/>
          <p:cNvPicPr>
            <a:picLocks noChangeAspect="1"/>
          </p:cNvPicPr>
          <p:nvPr/>
        </p:nvPicPr>
        <p:blipFill>
          <a:blip r:embed="rId4" cstate="print"/>
          <a:stretch>
            <a:fillRect/>
          </a:stretch>
        </p:blipFill>
        <p:spPr>
          <a:xfrm>
            <a:off x="7596336" y="764704"/>
            <a:ext cx="381000" cy="360040"/>
          </a:xfrm>
          <a:prstGeom prst="rect">
            <a:avLst/>
          </a:prstGeom>
        </p:spPr>
      </p:pic>
    </p:spTree>
  </p:cSld>
  <p:clrMapOvr>
    <a:masterClrMapping/>
  </p:clrMapOvr>
  <p:transition>
    <p:comb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par>
                          <p:cTn id="13" fill="hold">
                            <p:stCondLst>
                              <p:cond delay="1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3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800" decel="100000"/>
                                        <p:tgtEl>
                                          <p:spTgt spid="10"/>
                                        </p:tgtEl>
                                      </p:cBhvr>
                                    </p:animEffect>
                                    <p:anim calcmode="lin" valueType="num">
                                      <p:cBhvr>
                                        <p:cTn id="24" dur="800" decel="100000" fill="hold"/>
                                        <p:tgtEl>
                                          <p:spTgt spid="10"/>
                                        </p:tgtEl>
                                        <p:attrNameLst>
                                          <p:attrName>style.rotation</p:attrName>
                                        </p:attrNameLst>
                                      </p:cBhvr>
                                      <p:tavLst>
                                        <p:tav tm="0">
                                          <p:val>
                                            <p:fltVal val="-90"/>
                                          </p:val>
                                        </p:tav>
                                        <p:tav tm="100000">
                                          <p:val>
                                            <p:fltVal val="0"/>
                                          </p:val>
                                        </p:tav>
                                      </p:tavLst>
                                    </p:anim>
                                    <p:anim calcmode="lin" valueType="num">
                                      <p:cBhvr>
                                        <p:cTn id="25" dur="800" decel="100000" fill="hold"/>
                                        <p:tgtEl>
                                          <p:spTgt spid="10"/>
                                        </p:tgtEl>
                                        <p:attrNameLst>
                                          <p:attrName>ppt_x</p:attrName>
                                        </p:attrNameLst>
                                      </p:cBhvr>
                                      <p:tavLst>
                                        <p:tav tm="0">
                                          <p:val>
                                            <p:strVal val="#ppt_x+0.4"/>
                                          </p:val>
                                        </p:tav>
                                        <p:tav tm="100000">
                                          <p:val>
                                            <p:strVal val="#ppt_x-0.05"/>
                                          </p:val>
                                        </p:tav>
                                      </p:tavLst>
                                    </p:anim>
                                    <p:anim calcmode="lin" valueType="num">
                                      <p:cBhvr>
                                        <p:cTn id="26" dur="800" decel="100000" fill="hold"/>
                                        <p:tgtEl>
                                          <p:spTgt spid="1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9" fill="hold">
                            <p:stCondLst>
                              <p:cond delay="3000"/>
                            </p:stCondLst>
                            <p:childTnLst>
                              <p:par>
                                <p:cTn id="30" presetID="2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8892480" cy="936104"/>
          </a:xfrm>
        </p:spPr>
        <p:txBody>
          <a:bodyPr/>
          <a:lstStyle/>
          <a:p>
            <a:pPr algn="ctr"/>
            <a: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Музеи, памятники, названия в честь Добролюбова</a:t>
            </a:r>
            <a:r>
              <a:rPr lang="ru-RU" b="1" dirty="0" smtClean="0"/>
              <a:t/>
            </a:r>
            <a:br>
              <a:rPr lang="ru-RU" b="1" dirty="0" smtClean="0"/>
            </a:br>
            <a:endParaRPr lang="ru-RU" dirty="0"/>
          </a:p>
        </p:txBody>
      </p:sp>
      <p:sp>
        <p:nvSpPr>
          <p:cNvPr id="3" name="Содержимое 2"/>
          <p:cNvSpPr>
            <a:spLocks noGrp="1"/>
          </p:cNvSpPr>
          <p:nvPr>
            <p:ph idx="1"/>
          </p:nvPr>
        </p:nvSpPr>
        <p:spPr>
          <a:xfrm>
            <a:off x="0" y="1340768"/>
            <a:ext cx="4860032" cy="5184576"/>
          </a:xfrm>
        </p:spPr>
        <p:txBody>
          <a:bodyPr/>
          <a:lstStyle/>
          <a:p>
            <a:pPr>
              <a:buNone/>
            </a:pPr>
            <a:r>
              <a:rPr lang="ru-RU" sz="1500" dirty="0" smtClean="0">
                <a:solidFill>
                  <a:schemeClr val="bg2">
                    <a:lumMod val="50000"/>
                  </a:schemeClr>
                </a:solidFill>
                <a:latin typeface="Microsoft Sans Serif" pitchFamily="34" charset="0"/>
                <a:cs typeface="Microsoft Sans Serif" pitchFamily="34" charset="0"/>
              </a:rPr>
              <a:t>       В Нижнем Новгороде расположен единственный в России музей известного критика. Он включает историко-литературную экспозицию в бывшем доходном доме семьи Добролюбовых, а также дом-музей во флигеле усадьбы Добролюбовых, где прошли детские и юношеские годы критика</a:t>
            </a:r>
            <a:r>
              <a:rPr lang="ru-RU" sz="1500" dirty="0" smtClean="0">
                <a:latin typeface="Microsoft Sans Serif" pitchFamily="34" charset="0"/>
                <a:cs typeface="Microsoft Sans Serif" pitchFamily="34" charset="0"/>
              </a:rPr>
              <a:t>.</a:t>
            </a:r>
          </a:p>
          <a:p>
            <a:pPr>
              <a:buNone/>
            </a:pPr>
            <a:r>
              <a:rPr lang="ru-RU" sz="1500" dirty="0" smtClean="0">
                <a:solidFill>
                  <a:srgbClr val="FF0000"/>
                </a:solidFill>
                <a:latin typeface="Microsoft Sans Serif" pitchFamily="34" charset="0"/>
                <a:cs typeface="Microsoft Sans Serif" pitchFamily="34" charset="0"/>
              </a:rPr>
              <a:t>       </a:t>
            </a:r>
            <a:r>
              <a:rPr lang="en-US" sz="1500" dirty="0" smtClean="0">
                <a:solidFill>
                  <a:srgbClr val="FF0000"/>
                </a:solidFill>
                <a:latin typeface="Microsoft Sans Serif" pitchFamily="34" charset="0"/>
                <a:cs typeface="Microsoft Sans Serif" pitchFamily="34" charset="0"/>
              </a:rPr>
              <a:t> </a:t>
            </a:r>
            <a:r>
              <a:rPr lang="ru-RU" sz="1500" b="1" dirty="0" smtClean="0">
                <a:solidFill>
                  <a:srgbClr val="FF0000"/>
                </a:solidFill>
                <a:latin typeface="Microsoft Sans Serif" pitchFamily="34" charset="0"/>
                <a:cs typeface="Microsoft Sans Serif" pitchFamily="34" charset="0"/>
              </a:rPr>
              <a:t>Памятники писателю установлены в следующих городах:</a:t>
            </a:r>
          </a:p>
          <a:p>
            <a:pPr>
              <a:buFont typeface="Wingdings" pitchFamily="2" charset="2"/>
              <a:buChar char="ü"/>
            </a:pPr>
            <a:r>
              <a:rPr lang="ru-RU" sz="1500" dirty="0" smtClean="0">
                <a:solidFill>
                  <a:schemeClr val="accent6">
                    <a:lumMod val="50000"/>
                  </a:schemeClr>
                </a:solidFill>
                <a:latin typeface="Microsoft Sans Serif" pitchFamily="34" charset="0"/>
                <a:cs typeface="Microsoft Sans Serif" pitchFamily="34" charset="0"/>
              </a:rPr>
              <a:t>Санкт-Петербурге</a:t>
            </a:r>
          </a:p>
          <a:p>
            <a:pPr>
              <a:buFont typeface="Wingdings" pitchFamily="2" charset="2"/>
              <a:buChar char="ü"/>
            </a:pPr>
            <a:r>
              <a:rPr lang="ru-RU" sz="1500" dirty="0" smtClean="0">
                <a:solidFill>
                  <a:schemeClr val="accent6">
                    <a:lumMod val="50000"/>
                  </a:schemeClr>
                </a:solidFill>
                <a:latin typeface="Microsoft Sans Serif" pitchFamily="34" charset="0"/>
                <a:cs typeface="Microsoft Sans Serif" pitchFamily="34" charset="0"/>
              </a:rPr>
              <a:t>Нижнем Новгороде — на Большой Покровской, скульптор П. И. Гусев.</a:t>
            </a:r>
          </a:p>
          <a:p>
            <a:pPr>
              <a:buNone/>
            </a:pPr>
            <a:r>
              <a:rPr lang="ru-RU" sz="1500" b="1" dirty="0" smtClean="0">
                <a:solidFill>
                  <a:srgbClr val="FF0000"/>
                </a:solidFill>
                <a:latin typeface="Microsoft Sans Serif" pitchFamily="34" charset="0"/>
                <a:cs typeface="Microsoft Sans Serif" pitchFamily="34" charset="0"/>
              </a:rPr>
              <a:t>         В честь писателя названы:</a:t>
            </a:r>
          </a:p>
          <a:p>
            <a:pPr>
              <a:buFont typeface="Wingdings" pitchFamily="2" charset="2"/>
              <a:buChar char="ü"/>
            </a:pPr>
            <a:r>
              <a:rPr lang="ru-RU" sz="1500" dirty="0" smtClean="0">
                <a:solidFill>
                  <a:schemeClr val="accent6">
                    <a:lumMod val="50000"/>
                  </a:schemeClr>
                </a:solidFill>
                <a:latin typeface="Microsoft Sans Serif" pitchFamily="34" charset="0"/>
                <a:cs typeface="Microsoft Sans Serif" pitchFamily="34" charset="0"/>
              </a:rPr>
              <a:t> Архангельская областная научная библиотека;</a:t>
            </a:r>
          </a:p>
          <a:p>
            <a:pPr>
              <a:buFont typeface="Wingdings" pitchFamily="2" charset="2"/>
              <a:buChar char="ü"/>
            </a:pPr>
            <a:r>
              <a:rPr lang="ru-RU" sz="1500" dirty="0" smtClean="0">
                <a:solidFill>
                  <a:schemeClr val="accent6">
                    <a:lumMod val="50000"/>
                  </a:schemeClr>
                </a:solidFill>
                <a:latin typeface="Microsoft Sans Serif" pitchFamily="34" charset="0"/>
                <a:cs typeface="Microsoft Sans Serif" pitchFamily="34" charset="0"/>
              </a:rPr>
              <a:t>Нижегородский государственный лингвистический университет носит имя Н. А. Добролюбова (имя присвоено Постановлением Правительства СССР в 1961 году);</a:t>
            </a:r>
          </a:p>
          <a:p>
            <a:pPr>
              <a:buFont typeface="Wingdings" pitchFamily="2" charset="2"/>
              <a:buChar char="ü"/>
            </a:pPr>
            <a:r>
              <a:rPr lang="ru-RU" sz="1500" dirty="0" smtClean="0">
                <a:solidFill>
                  <a:schemeClr val="accent6">
                    <a:lumMod val="50000"/>
                  </a:schemeClr>
                </a:solidFill>
                <a:latin typeface="Microsoft Sans Serif" pitchFamily="34" charset="0"/>
                <a:cs typeface="Microsoft Sans Serif" pitchFamily="34" charset="0"/>
              </a:rPr>
              <a:t>Улицы во многих населённых пунктах бывшего СССР</a:t>
            </a:r>
          </a:p>
          <a:p>
            <a:endParaRPr lang="ru-RU" dirty="0" smtClean="0"/>
          </a:p>
        </p:txBody>
      </p:sp>
      <p:pic>
        <p:nvPicPr>
          <p:cNvPr id="4" name="Рисунок 3" descr="0069-027.jpg"/>
          <p:cNvPicPr>
            <a:picLocks noChangeAspect="1"/>
          </p:cNvPicPr>
          <p:nvPr/>
        </p:nvPicPr>
        <p:blipFill>
          <a:blip r:embed="rId3" cstate="print"/>
          <a:stretch>
            <a:fillRect/>
          </a:stretch>
        </p:blipFill>
        <p:spPr>
          <a:xfrm>
            <a:off x="4905375" y="1196752"/>
            <a:ext cx="4238625" cy="5238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descr="480px-071021-012.jpg"/>
          <p:cNvPicPr>
            <a:picLocks noChangeAspect="1"/>
          </p:cNvPicPr>
          <p:nvPr/>
        </p:nvPicPr>
        <p:blipFill>
          <a:blip r:embed="rId4" cstate="print"/>
          <a:stretch>
            <a:fillRect/>
          </a:stretch>
        </p:blipFill>
        <p:spPr>
          <a:xfrm>
            <a:off x="4895528" y="1052736"/>
            <a:ext cx="4248472" cy="55446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comb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2000"/>
                            </p:stCondLst>
                            <p:childTnLst>
                              <p:par>
                                <p:cTn id="19" presetID="25" presetClass="entr" presetSubtype="0" fill="hold"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4"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xEl>
                                              <p:pRg st="0" end="0"/>
                                            </p:txEl>
                                          </p:spTgt>
                                        </p:tgtEl>
                                      </p:cBhvr>
                                    </p:animEffect>
                                  </p:childTnLst>
                                </p:cTn>
                              </p:par>
                            </p:childTnLst>
                          </p:cTn>
                        </p:par>
                        <p:par>
                          <p:cTn id="29" fill="hold">
                            <p:stCondLst>
                              <p:cond delay="3000"/>
                            </p:stCondLst>
                            <p:childTnLst>
                              <p:par>
                                <p:cTn id="30" presetID="9" presetClass="entr" presetSubtype="0" fill="hold" nodeType="after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dissolve">
                                      <p:cBhvr>
                                        <p:cTn id="32" dur="500"/>
                                        <p:tgtEl>
                                          <p:spTgt spid="3">
                                            <p:txEl>
                                              <p:pRg st="1" end="1"/>
                                            </p:txEl>
                                          </p:spTgt>
                                        </p:tgtEl>
                                      </p:cBhvr>
                                    </p:animEffect>
                                  </p:childTnLst>
                                </p:cTn>
                              </p:par>
                            </p:childTnLst>
                          </p:cTn>
                        </p:par>
                        <p:par>
                          <p:cTn id="33" fill="hold">
                            <p:stCondLst>
                              <p:cond delay="3500"/>
                            </p:stCondLst>
                            <p:childTnLst>
                              <p:par>
                                <p:cTn id="34" presetID="26" presetClass="entr" presetSubtype="0" fill="hold"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down)">
                                      <p:cBhvr>
                                        <p:cTn id="36" dur="580">
                                          <p:stCondLst>
                                            <p:cond delay="0"/>
                                          </p:stCondLst>
                                        </p:cTn>
                                        <p:tgtEl>
                                          <p:spTgt spid="3">
                                            <p:txEl>
                                              <p:pRg st="2" end="2"/>
                                            </p:txEl>
                                          </p:spTgt>
                                        </p:tgtEl>
                                      </p:cBhvr>
                                    </p:animEffect>
                                    <p:anim calcmode="lin" valueType="num">
                                      <p:cBhvr>
                                        <p:cTn id="3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2" end="2"/>
                                            </p:txEl>
                                          </p:spTgt>
                                        </p:tgtEl>
                                      </p:cBhvr>
                                      <p:to x="100000" y="60000"/>
                                    </p:animScale>
                                    <p:animScale>
                                      <p:cBhvr>
                                        <p:cTn id="43" dur="166" decel="50000">
                                          <p:stCondLst>
                                            <p:cond delay="676"/>
                                          </p:stCondLst>
                                        </p:cTn>
                                        <p:tgtEl>
                                          <p:spTgt spid="3">
                                            <p:txEl>
                                              <p:pRg st="2" end="2"/>
                                            </p:txEl>
                                          </p:spTgt>
                                        </p:tgtEl>
                                      </p:cBhvr>
                                      <p:to x="100000" y="100000"/>
                                    </p:animScale>
                                    <p:animScale>
                                      <p:cBhvr>
                                        <p:cTn id="44" dur="26">
                                          <p:stCondLst>
                                            <p:cond delay="1312"/>
                                          </p:stCondLst>
                                        </p:cTn>
                                        <p:tgtEl>
                                          <p:spTgt spid="3">
                                            <p:txEl>
                                              <p:pRg st="2" end="2"/>
                                            </p:txEl>
                                          </p:spTgt>
                                        </p:tgtEl>
                                      </p:cBhvr>
                                      <p:to x="100000" y="80000"/>
                                    </p:animScale>
                                    <p:animScale>
                                      <p:cBhvr>
                                        <p:cTn id="45" dur="166" decel="50000">
                                          <p:stCondLst>
                                            <p:cond delay="1338"/>
                                          </p:stCondLst>
                                        </p:cTn>
                                        <p:tgtEl>
                                          <p:spTgt spid="3">
                                            <p:txEl>
                                              <p:pRg st="2" end="2"/>
                                            </p:txEl>
                                          </p:spTgt>
                                        </p:tgtEl>
                                      </p:cBhvr>
                                      <p:to x="100000" y="100000"/>
                                    </p:animScale>
                                    <p:animScale>
                                      <p:cBhvr>
                                        <p:cTn id="46" dur="26">
                                          <p:stCondLst>
                                            <p:cond delay="1642"/>
                                          </p:stCondLst>
                                        </p:cTn>
                                        <p:tgtEl>
                                          <p:spTgt spid="3">
                                            <p:txEl>
                                              <p:pRg st="2" end="2"/>
                                            </p:txEl>
                                          </p:spTgt>
                                        </p:tgtEl>
                                      </p:cBhvr>
                                      <p:to x="100000" y="90000"/>
                                    </p:animScale>
                                    <p:animScale>
                                      <p:cBhvr>
                                        <p:cTn id="47" dur="166" decel="50000">
                                          <p:stCondLst>
                                            <p:cond delay="1668"/>
                                          </p:stCondLst>
                                        </p:cTn>
                                        <p:tgtEl>
                                          <p:spTgt spid="3">
                                            <p:txEl>
                                              <p:pRg st="2" end="2"/>
                                            </p:txEl>
                                          </p:spTgt>
                                        </p:tgtEl>
                                      </p:cBhvr>
                                      <p:to x="100000" y="100000"/>
                                    </p:animScale>
                                    <p:animScale>
                                      <p:cBhvr>
                                        <p:cTn id="48" dur="26">
                                          <p:stCondLst>
                                            <p:cond delay="1808"/>
                                          </p:stCondLst>
                                        </p:cTn>
                                        <p:tgtEl>
                                          <p:spTgt spid="3">
                                            <p:txEl>
                                              <p:pRg st="2" end="2"/>
                                            </p:txEl>
                                          </p:spTgt>
                                        </p:tgtEl>
                                      </p:cBhvr>
                                      <p:to x="100000" y="95000"/>
                                    </p:animScale>
                                    <p:animScale>
                                      <p:cBhvr>
                                        <p:cTn id="49" dur="166" decel="50000">
                                          <p:stCondLst>
                                            <p:cond delay="1834"/>
                                          </p:stCondLst>
                                        </p:cTn>
                                        <p:tgtEl>
                                          <p:spTgt spid="3">
                                            <p:txEl>
                                              <p:pRg st="2" end="2"/>
                                            </p:txEl>
                                          </p:spTgt>
                                        </p:tgtEl>
                                      </p:cBhvr>
                                      <p:to x="100000" y="100000"/>
                                    </p:animScale>
                                  </p:childTnLst>
                                </p:cTn>
                              </p:par>
                            </p:childTnLst>
                          </p:cTn>
                        </p:par>
                        <p:par>
                          <p:cTn id="50" fill="hold">
                            <p:stCondLst>
                              <p:cond delay="5500"/>
                            </p:stCondLst>
                            <p:childTnLst>
                              <p:par>
                                <p:cTn id="51" presetID="26" presetClass="entr" presetSubtype="0" fill="hold" nodeType="after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wipe(down)">
                                      <p:cBhvr>
                                        <p:cTn id="53" dur="580">
                                          <p:stCondLst>
                                            <p:cond delay="0"/>
                                          </p:stCondLst>
                                        </p:cTn>
                                        <p:tgtEl>
                                          <p:spTgt spid="3">
                                            <p:txEl>
                                              <p:pRg st="3" end="3"/>
                                            </p:txEl>
                                          </p:spTgt>
                                        </p:tgtEl>
                                      </p:cBhvr>
                                    </p:animEffect>
                                    <p:anim calcmode="lin" valueType="num">
                                      <p:cBhvr>
                                        <p:cTn id="5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3" end="3"/>
                                            </p:txEl>
                                          </p:spTgt>
                                        </p:tgtEl>
                                      </p:cBhvr>
                                      <p:to x="100000" y="60000"/>
                                    </p:animScale>
                                    <p:animScale>
                                      <p:cBhvr>
                                        <p:cTn id="60" dur="166" decel="50000">
                                          <p:stCondLst>
                                            <p:cond delay="676"/>
                                          </p:stCondLst>
                                        </p:cTn>
                                        <p:tgtEl>
                                          <p:spTgt spid="3">
                                            <p:txEl>
                                              <p:pRg st="3" end="3"/>
                                            </p:txEl>
                                          </p:spTgt>
                                        </p:tgtEl>
                                      </p:cBhvr>
                                      <p:to x="100000" y="100000"/>
                                    </p:animScale>
                                    <p:animScale>
                                      <p:cBhvr>
                                        <p:cTn id="61" dur="26">
                                          <p:stCondLst>
                                            <p:cond delay="1312"/>
                                          </p:stCondLst>
                                        </p:cTn>
                                        <p:tgtEl>
                                          <p:spTgt spid="3">
                                            <p:txEl>
                                              <p:pRg st="3" end="3"/>
                                            </p:txEl>
                                          </p:spTgt>
                                        </p:tgtEl>
                                      </p:cBhvr>
                                      <p:to x="100000" y="80000"/>
                                    </p:animScale>
                                    <p:animScale>
                                      <p:cBhvr>
                                        <p:cTn id="62" dur="166" decel="50000">
                                          <p:stCondLst>
                                            <p:cond delay="1338"/>
                                          </p:stCondLst>
                                        </p:cTn>
                                        <p:tgtEl>
                                          <p:spTgt spid="3">
                                            <p:txEl>
                                              <p:pRg st="3" end="3"/>
                                            </p:txEl>
                                          </p:spTgt>
                                        </p:tgtEl>
                                      </p:cBhvr>
                                      <p:to x="100000" y="100000"/>
                                    </p:animScale>
                                    <p:animScale>
                                      <p:cBhvr>
                                        <p:cTn id="63" dur="26">
                                          <p:stCondLst>
                                            <p:cond delay="1642"/>
                                          </p:stCondLst>
                                        </p:cTn>
                                        <p:tgtEl>
                                          <p:spTgt spid="3">
                                            <p:txEl>
                                              <p:pRg st="3" end="3"/>
                                            </p:txEl>
                                          </p:spTgt>
                                        </p:tgtEl>
                                      </p:cBhvr>
                                      <p:to x="100000" y="90000"/>
                                    </p:animScale>
                                    <p:animScale>
                                      <p:cBhvr>
                                        <p:cTn id="64" dur="166" decel="50000">
                                          <p:stCondLst>
                                            <p:cond delay="1668"/>
                                          </p:stCondLst>
                                        </p:cTn>
                                        <p:tgtEl>
                                          <p:spTgt spid="3">
                                            <p:txEl>
                                              <p:pRg st="3" end="3"/>
                                            </p:txEl>
                                          </p:spTgt>
                                        </p:tgtEl>
                                      </p:cBhvr>
                                      <p:to x="100000" y="100000"/>
                                    </p:animScale>
                                    <p:animScale>
                                      <p:cBhvr>
                                        <p:cTn id="65" dur="26">
                                          <p:stCondLst>
                                            <p:cond delay="1808"/>
                                          </p:stCondLst>
                                        </p:cTn>
                                        <p:tgtEl>
                                          <p:spTgt spid="3">
                                            <p:txEl>
                                              <p:pRg st="3" end="3"/>
                                            </p:txEl>
                                          </p:spTgt>
                                        </p:tgtEl>
                                      </p:cBhvr>
                                      <p:to x="100000" y="95000"/>
                                    </p:animScale>
                                    <p:animScale>
                                      <p:cBhvr>
                                        <p:cTn id="66" dur="166" decel="50000">
                                          <p:stCondLst>
                                            <p:cond delay="1834"/>
                                          </p:stCondLst>
                                        </p:cTn>
                                        <p:tgtEl>
                                          <p:spTgt spid="3">
                                            <p:txEl>
                                              <p:pRg st="3" end="3"/>
                                            </p:txEl>
                                          </p:spTgt>
                                        </p:tgtEl>
                                      </p:cBhvr>
                                      <p:to x="100000" y="100000"/>
                                    </p:animScale>
                                  </p:childTnLst>
                                </p:cTn>
                              </p:par>
                            </p:childTnLst>
                          </p:cTn>
                        </p:par>
                        <p:par>
                          <p:cTn id="67" fill="hold">
                            <p:stCondLst>
                              <p:cond delay="7500"/>
                            </p:stCondLst>
                            <p:childTnLst>
                              <p:par>
                                <p:cTn id="68" presetID="9" presetClass="entr" presetSubtype="0" fill="hold" nodeType="after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dissolve">
                                      <p:cBhvr>
                                        <p:cTn id="70" dur="500"/>
                                        <p:tgtEl>
                                          <p:spTgt spid="3">
                                            <p:txEl>
                                              <p:pRg st="4" end="4"/>
                                            </p:txEl>
                                          </p:spTgt>
                                        </p:tgtEl>
                                      </p:cBhvr>
                                    </p:animEffect>
                                  </p:childTnLst>
                                </p:cTn>
                              </p:par>
                            </p:childTnLst>
                          </p:cTn>
                        </p:par>
                        <p:par>
                          <p:cTn id="71" fill="hold">
                            <p:stCondLst>
                              <p:cond delay="8000"/>
                            </p:stCondLst>
                            <p:childTnLst>
                              <p:par>
                                <p:cTn id="72" presetID="26" presetClass="entr" presetSubtype="0" fill="hold" nodeType="after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Effect transition="in" filter="wipe(down)">
                                      <p:cBhvr>
                                        <p:cTn id="74" dur="580">
                                          <p:stCondLst>
                                            <p:cond delay="0"/>
                                          </p:stCondLst>
                                        </p:cTn>
                                        <p:tgtEl>
                                          <p:spTgt spid="3">
                                            <p:txEl>
                                              <p:pRg st="5" end="5"/>
                                            </p:txEl>
                                          </p:spTgt>
                                        </p:tgtEl>
                                      </p:cBhvr>
                                    </p:animEffect>
                                    <p:anim calcmode="lin" valueType="num">
                                      <p:cBhvr>
                                        <p:cTn id="7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3">
                                            <p:txEl>
                                              <p:pRg st="5" end="5"/>
                                            </p:txEl>
                                          </p:spTgt>
                                        </p:tgtEl>
                                      </p:cBhvr>
                                      <p:to x="100000" y="60000"/>
                                    </p:animScale>
                                    <p:animScale>
                                      <p:cBhvr>
                                        <p:cTn id="81" dur="166" decel="50000">
                                          <p:stCondLst>
                                            <p:cond delay="676"/>
                                          </p:stCondLst>
                                        </p:cTn>
                                        <p:tgtEl>
                                          <p:spTgt spid="3">
                                            <p:txEl>
                                              <p:pRg st="5" end="5"/>
                                            </p:txEl>
                                          </p:spTgt>
                                        </p:tgtEl>
                                      </p:cBhvr>
                                      <p:to x="100000" y="100000"/>
                                    </p:animScale>
                                    <p:animScale>
                                      <p:cBhvr>
                                        <p:cTn id="82" dur="26">
                                          <p:stCondLst>
                                            <p:cond delay="1312"/>
                                          </p:stCondLst>
                                        </p:cTn>
                                        <p:tgtEl>
                                          <p:spTgt spid="3">
                                            <p:txEl>
                                              <p:pRg st="5" end="5"/>
                                            </p:txEl>
                                          </p:spTgt>
                                        </p:tgtEl>
                                      </p:cBhvr>
                                      <p:to x="100000" y="80000"/>
                                    </p:animScale>
                                    <p:animScale>
                                      <p:cBhvr>
                                        <p:cTn id="83" dur="166" decel="50000">
                                          <p:stCondLst>
                                            <p:cond delay="1338"/>
                                          </p:stCondLst>
                                        </p:cTn>
                                        <p:tgtEl>
                                          <p:spTgt spid="3">
                                            <p:txEl>
                                              <p:pRg st="5" end="5"/>
                                            </p:txEl>
                                          </p:spTgt>
                                        </p:tgtEl>
                                      </p:cBhvr>
                                      <p:to x="100000" y="100000"/>
                                    </p:animScale>
                                    <p:animScale>
                                      <p:cBhvr>
                                        <p:cTn id="84" dur="26">
                                          <p:stCondLst>
                                            <p:cond delay="1642"/>
                                          </p:stCondLst>
                                        </p:cTn>
                                        <p:tgtEl>
                                          <p:spTgt spid="3">
                                            <p:txEl>
                                              <p:pRg st="5" end="5"/>
                                            </p:txEl>
                                          </p:spTgt>
                                        </p:tgtEl>
                                      </p:cBhvr>
                                      <p:to x="100000" y="90000"/>
                                    </p:animScale>
                                    <p:animScale>
                                      <p:cBhvr>
                                        <p:cTn id="85" dur="166" decel="50000">
                                          <p:stCondLst>
                                            <p:cond delay="1668"/>
                                          </p:stCondLst>
                                        </p:cTn>
                                        <p:tgtEl>
                                          <p:spTgt spid="3">
                                            <p:txEl>
                                              <p:pRg st="5" end="5"/>
                                            </p:txEl>
                                          </p:spTgt>
                                        </p:tgtEl>
                                      </p:cBhvr>
                                      <p:to x="100000" y="100000"/>
                                    </p:animScale>
                                    <p:animScale>
                                      <p:cBhvr>
                                        <p:cTn id="86" dur="26">
                                          <p:stCondLst>
                                            <p:cond delay="1808"/>
                                          </p:stCondLst>
                                        </p:cTn>
                                        <p:tgtEl>
                                          <p:spTgt spid="3">
                                            <p:txEl>
                                              <p:pRg st="5" end="5"/>
                                            </p:txEl>
                                          </p:spTgt>
                                        </p:tgtEl>
                                      </p:cBhvr>
                                      <p:to x="100000" y="95000"/>
                                    </p:animScale>
                                    <p:animScale>
                                      <p:cBhvr>
                                        <p:cTn id="87" dur="166" decel="50000">
                                          <p:stCondLst>
                                            <p:cond delay="1834"/>
                                          </p:stCondLst>
                                        </p:cTn>
                                        <p:tgtEl>
                                          <p:spTgt spid="3">
                                            <p:txEl>
                                              <p:pRg st="5" end="5"/>
                                            </p:txEl>
                                          </p:spTgt>
                                        </p:tgtEl>
                                      </p:cBhvr>
                                      <p:to x="100000" y="100000"/>
                                    </p:animScale>
                                  </p:childTnLst>
                                </p:cTn>
                              </p:par>
                            </p:childTnLst>
                          </p:cTn>
                        </p:par>
                        <p:par>
                          <p:cTn id="88" fill="hold">
                            <p:stCondLst>
                              <p:cond delay="10000"/>
                            </p:stCondLst>
                            <p:childTnLst>
                              <p:par>
                                <p:cTn id="89" presetID="26" presetClass="entr" presetSubtype="0" fill="hold" nodeType="after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animEffect transition="in" filter="wipe(down)">
                                      <p:cBhvr>
                                        <p:cTn id="91" dur="580">
                                          <p:stCondLst>
                                            <p:cond delay="0"/>
                                          </p:stCondLst>
                                        </p:cTn>
                                        <p:tgtEl>
                                          <p:spTgt spid="3">
                                            <p:txEl>
                                              <p:pRg st="6" end="6"/>
                                            </p:txEl>
                                          </p:spTgt>
                                        </p:tgtEl>
                                      </p:cBhvr>
                                    </p:animEffect>
                                    <p:anim calcmode="lin" valueType="num">
                                      <p:cBhvr>
                                        <p:cTn id="9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6" end="6"/>
                                            </p:txEl>
                                          </p:spTgt>
                                        </p:tgtEl>
                                      </p:cBhvr>
                                      <p:to x="100000" y="60000"/>
                                    </p:animScale>
                                    <p:animScale>
                                      <p:cBhvr>
                                        <p:cTn id="98" dur="166" decel="50000">
                                          <p:stCondLst>
                                            <p:cond delay="676"/>
                                          </p:stCondLst>
                                        </p:cTn>
                                        <p:tgtEl>
                                          <p:spTgt spid="3">
                                            <p:txEl>
                                              <p:pRg st="6" end="6"/>
                                            </p:txEl>
                                          </p:spTgt>
                                        </p:tgtEl>
                                      </p:cBhvr>
                                      <p:to x="100000" y="100000"/>
                                    </p:animScale>
                                    <p:animScale>
                                      <p:cBhvr>
                                        <p:cTn id="99" dur="26">
                                          <p:stCondLst>
                                            <p:cond delay="1312"/>
                                          </p:stCondLst>
                                        </p:cTn>
                                        <p:tgtEl>
                                          <p:spTgt spid="3">
                                            <p:txEl>
                                              <p:pRg st="6" end="6"/>
                                            </p:txEl>
                                          </p:spTgt>
                                        </p:tgtEl>
                                      </p:cBhvr>
                                      <p:to x="100000" y="80000"/>
                                    </p:animScale>
                                    <p:animScale>
                                      <p:cBhvr>
                                        <p:cTn id="100" dur="166" decel="50000">
                                          <p:stCondLst>
                                            <p:cond delay="1338"/>
                                          </p:stCondLst>
                                        </p:cTn>
                                        <p:tgtEl>
                                          <p:spTgt spid="3">
                                            <p:txEl>
                                              <p:pRg st="6" end="6"/>
                                            </p:txEl>
                                          </p:spTgt>
                                        </p:tgtEl>
                                      </p:cBhvr>
                                      <p:to x="100000" y="100000"/>
                                    </p:animScale>
                                    <p:animScale>
                                      <p:cBhvr>
                                        <p:cTn id="101" dur="26">
                                          <p:stCondLst>
                                            <p:cond delay="1642"/>
                                          </p:stCondLst>
                                        </p:cTn>
                                        <p:tgtEl>
                                          <p:spTgt spid="3">
                                            <p:txEl>
                                              <p:pRg st="6" end="6"/>
                                            </p:txEl>
                                          </p:spTgt>
                                        </p:tgtEl>
                                      </p:cBhvr>
                                      <p:to x="100000" y="90000"/>
                                    </p:animScale>
                                    <p:animScale>
                                      <p:cBhvr>
                                        <p:cTn id="102" dur="166" decel="50000">
                                          <p:stCondLst>
                                            <p:cond delay="1668"/>
                                          </p:stCondLst>
                                        </p:cTn>
                                        <p:tgtEl>
                                          <p:spTgt spid="3">
                                            <p:txEl>
                                              <p:pRg st="6" end="6"/>
                                            </p:txEl>
                                          </p:spTgt>
                                        </p:tgtEl>
                                      </p:cBhvr>
                                      <p:to x="100000" y="100000"/>
                                    </p:animScale>
                                    <p:animScale>
                                      <p:cBhvr>
                                        <p:cTn id="103" dur="26">
                                          <p:stCondLst>
                                            <p:cond delay="1808"/>
                                          </p:stCondLst>
                                        </p:cTn>
                                        <p:tgtEl>
                                          <p:spTgt spid="3">
                                            <p:txEl>
                                              <p:pRg st="6" end="6"/>
                                            </p:txEl>
                                          </p:spTgt>
                                        </p:tgtEl>
                                      </p:cBhvr>
                                      <p:to x="100000" y="95000"/>
                                    </p:animScale>
                                    <p:animScale>
                                      <p:cBhvr>
                                        <p:cTn id="104" dur="166" decel="50000">
                                          <p:stCondLst>
                                            <p:cond delay="1834"/>
                                          </p:stCondLst>
                                        </p:cTn>
                                        <p:tgtEl>
                                          <p:spTgt spid="3">
                                            <p:txEl>
                                              <p:pRg st="6" end="6"/>
                                            </p:txEl>
                                          </p:spTgt>
                                        </p:tgtEl>
                                      </p:cBhvr>
                                      <p:to x="100000" y="100000"/>
                                    </p:animScale>
                                  </p:childTnLst>
                                </p:cTn>
                              </p:par>
                            </p:childTnLst>
                          </p:cTn>
                        </p:par>
                        <p:par>
                          <p:cTn id="105" fill="hold">
                            <p:stCondLst>
                              <p:cond delay="12000"/>
                            </p:stCondLst>
                            <p:childTnLst>
                              <p:par>
                                <p:cTn id="106" presetID="26" presetClass="entr" presetSubtype="0" fill="hold" nodeType="afterEffect">
                                  <p:stCondLst>
                                    <p:cond delay="0"/>
                                  </p:stCondLst>
                                  <p:childTnLst>
                                    <p:set>
                                      <p:cBhvr>
                                        <p:cTn id="107" dur="1" fill="hold">
                                          <p:stCondLst>
                                            <p:cond delay="0"/>
                                          </p:stCondLst>
                                        </p:cTn>
                                        <p:tgtEl>
                                          <p:spTgt spid="3">
                                            <p:txEl>
                                              <p:pRg st="7" end="7"/>
                                            </p:txEl>
                                          </p:spTgt>
                                        </p:tgtEl>
                                        <p:attrNameLst>
                                          <p:attrName>style.visibility</p:attrName>
                                        </p:attrNameLst>
                                      </p:cBhvr>
                                      <p:to>
                                        <p:strVal val="visible"/>
                                      </p:to>
                                    </p:set>
                                    <p:animEffect transition="in" filter="wipe(down)">
                                      <p:cBhvr>
                                        <p:cTn id="108" dur="580">
                                          <p:stCondLst>
                                            <p:cond delay="0"/>
                                          </p:stCondLst>
                                        </p:cTn>
                                        <p:tgtEl>
                                          <p:spTgt spid="3">
                                            <p:txEl>
                                              <p:pRg st="7" end="7"/>
                                            </p:txEl>
                                          </p:spTgt>
                                        </p:tgtEl>
                                      </p:cBhvr>
                                    </p:animEffect>
                                    <p:anim calcmode="lin" valueType="num">
                                      <p:cBhvr>
                                        <p:cTn id="109"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3">
                                            <p:txEl>
                                              <p:pRg st="7" end="7"/>
                                            </p:txEl>
                                          </p:spTgt>
                                        </p:tgtEl>
                                      </p:cBhvr>
                                      <p:to x="100000" y="60000"/>
                                    </p:animScale>
                                    <p:animScale>
                                      <p:cBhvr>
                                        <p:cTn id="115" dur="166" decel="50000">
                                          <p:stCondLst>
                                            <p:cond delay="676"/>
                                          </p:stCondLst>
                                        </p:cTn>
                                        <p:tgtEl>
                                          <p:spTgt spid="3">
                                            <p:txEl>
                                              <p:pRg st="7" end="7"/>
                                            </p:txEl>
                                          </p:spTgt>
                                        </p:tgtEl>
                                      </p:cBhvr>
                                      <p:to x="100000" y="100000"/>
                                    </p:animScale>
                                    <p:animScale>
                                      <p:cBhvr>
                                        <p:cTn id="116" dur="26">
                                          <p:stCondLst>
                                            <p:cond delay="1312"/>
                                          </p:stCondLst>
                                        </p:cTn>
                                        <p:tgtEl>
                                          <p:spTgt spid="3">
                                            <p:txEl>
                                              <p:pRg st="7" end="7"/>
                                            </p:txEl>
                                          </p:spTgt>
                                        </p:tgtEl>
                                      </p:cBhvr>
                                      <p:to x="100000" y="80000"/>
                                    </p:animScale>
                                    <p:animScale>
                                      <p:cBhvr>
                                        <p:cTn id="117" dur="166" decel="50000">
                                          <p:stCondLst>
                                            <p:cond delay="1338"/>
                                          </p:stCondLst>
                                        </p:cTn>
                                        <p:tgtEl>
                                          <p:spTgt spid="3">
                                            <p:txEl>
                                              <p:pRg st="7" end="7"/>
                                            </p:txEl>
                                          </p:spTgt>
                                        </p:tgtEl>
                                      </p:cBhvr>
                                      <p:to x="100000" y="100000"/>
                                    </p:animScale>
                                    <p:animScale>
                                      <p:cBhvr>
                                        <p:cTn id="118" dur="26">
                                          <p:stCondLst>
                                            <p:cond delay="1642"/>
                                          </p:stCondLst>
                                        </p:cTn>
                                        <p:tgtEl>
                                          <p:spTgt spid="3">
                                            <p:txEl>
                                              <p:pRg st="7" end="7"/>
                                            </p:txEl>
                                          </p:spTgt>
                                        </p:tgtEl>
                                      </p:cBhvr>
                                      <p:to x="100000" y="90000"/>
                                    </p:animScale>
                                    <p:animScale>
                                      <p:cBhvr>
                                        <p:cTn id="119" dur="166" decel="50000">
                                          <p:stCondLst>
                                            <p:cond delay="1668"/>
                                          </p:stCondLst>
                                        </p:cTn>
                                        <p:tgtEl>
                                          <p:spTgt spid="3">
                                            <p:txEl>
                                              <p:pRg st="7" end="7"/>
                                            </p:txEl>
                                          </p:spTgt>
                                        </p:tgtEl>
                                      </p:cBhvr>
                                      <p:to x="100000" y="100000"/>
                                    </p:animScale>
                                    <p:animScale>
                                      <p:cBhvr>
                                        <p:cTn id="120" dur="26">
                                          <p:stCondLst>
                                            <p:cond delay="1808"/>
                                          </p:stCondLst>
                                        </p:cTn>
                                        <p:tgtEl>
                                          <p:spTgt spid="3">
                                            <p:txEl>
                                              <p:pRg st="7" end="7"/>
                                            </p:txEl>
                                          </p:spTgt>
                                        </p:tgtEl>
                                      </p:cBhvr>
                                      <p:to x="100000" y="95000"/>
                                    </p:animScale>
                                    <p:animScale>
                                      <p:cBhvr>
                                        <p:cTn id="121" dur="166" decel="50000">
                                          <p:stCondLst>
                                            <p:cond delay="1834"/>
                                          </p:stCondLst>
                                        </p:cTn>
                                        <p:tgtEl>
                                          <p:spTgt spid="3">
                                            <p:txEl>
                                              <p:pRg st="7" end="7"/>
                                            </p:txEl>
                                          </p:spTgt>
                                        </p:tgtEl>
                                      </p:cBhvr>
                                      <p:to x="100000" y="100000"/>
                                    </p:animScale>
                                  </p:childTnLst>
                                </p:cTn>
                              </p:par>
                            </p:childTnLst>
                          </p:cTn>
                        </p:par>
                        <p:par>
                          <p:cTn id="122" fill="hold">
                            <p:stCondLst>
                              <p:cond delay="14000"/>
                            </p:stCondLst>
                            <p:childTnLst>
                              <p:par>
                                <p:cTn id="123" presetID="34" presetClass="entr" presetSubtype="0" fill="hold" nodeType="afterEffect">
                                  <p:stCondLst>
                                    <p:cond delay="0"/>
                                  </p:stCondLst>
                                  <p:childTnLst>
                                    <p:set>
                                      <p:cBhvr>
                                        <p:cTn id="124" dur="1" fill="hold">
                                          <p:stCondLst>
                                            <p:cond delay="0"/>
                                          </p:stCondLst>
                                        </p:cTn>
                                        <p:tgtEl>
                                          <p:spTgt spid="5"/>
                                        </p:tgtEl>
                                        <p:attrNameLst>
                                          <p:attrName>style.visibility</p:attrName>
                                        </p:attrNameLst>
                                      </p:cBhvr>
                                      <p:to>
                                        <p:strVal val="visible"/>
                                      </p:to>
                                    </p:set>
                                    <p:anim from="(-#ppt_w/2)" to="(#ppt_x)" calcmode="lin" valueType="num">
                                      <p:cBhvr>
                                        <p:cTn id="125" dur="600" fill="hold">
                                          <p:stCondLst>
                                            <p:cond delay="0"/>
                                          </p:stCondLst>
                                        </p:cTn>
                                        <p:tgtEl>
                                          <p:spTgt spid="5"/>
                                        </p:tgtEl>
                                        <p:attrNameLst>
                                          <p:attrName>ppt_x</p:attrName>
                                        </p:attrNameLst>
                                      </p:cBhvr>
                                    </p:anim>
                                    <p:anim from="0" to="-1.0" calcmode="lin" valueType="num">
                                      <p:cBhvr>
                                        <p:cTn id="126" dur="200" decel="50000" autoRev="1" fill="hold">
                                          <p:stCondLst>
                                            <p:cond delay="600"/>
                                          </p:stCondLst>
                                        </p:cTn>
                                        <p:tgtEl>
                                          <p:spTgt spid="5"/>
                                        </p:tgtEl>
                                        <p:attrNameLst>
                                          <p:attrName>xshear</p:attrName>
                                        </p:attrNameLst>
                                      </p:cBhvr>
                                    </p:anim>
                                    <p:animScale>
                                      <p:cBhvr>
                                        <p:cTn id="127" dur="200" decel="100000" autoRev="1" fill="hold">
                                          <p:stCondLst>
                                            <p:cond delay="600"/>
                                          </p:stCondLst>
                                        </p:cTn>
                                        <p:tgtEl>
                                          <p:spTgt spid="5"/>
                                        </p:tgtEl>
                                      </p:cBhvr>
                                      <p:from x="100000" y="100000"/>
                                      <p:to x="80000" y="100000"/>
                                    </p:animScale>
                                    <p:anim by="(#ppt_h/3+#ppt_w*0.1)" calcmode="lin" valueType="num">
                                      <p:cBhvr additive="sum">
                                        <p:cTn id="128"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7 слайд.jpg"/>
          <p:cNvPicPr>
            <a:picLocks noChangeAspect="1"/>
          </p:cNvPicPr>
          <p:nvPr/>
        </p:nvPicPr>
        <p:blipFill>
          <a:blip r:embed="rId3" cstate="print"/>
          <a:stretch>
            <a:fillRect/>
          </a:stretch>
        </p:blipFill>
        <p:spPr>
          <a:xfrm>
            <a:off x="0" y="1484784"/>
            <a:ext cx="8964488" cy="2736304"/>
          </a:xfrm>
          <a:prstGeom prst="rect">
            <a:avLst/>
          </a:prstGeom>
          <a:ln>
            <a:noFill/>
          </a:ln>
          <a:effectLst>
            <a:softEdge rad="112500"/>
          </a:effectLst>
        </p:spPr>
      </p:pic>
      <p:sp>
        <p:nvSpPr>
          <p:cNvPr id="3" name="Содержимое 2"/>
          <p:cNvSpPr>
            <a:spLocks noGrp="1"/>
          </p:cNvSpPr>
          <p:nvPr>
            <p:ph idx="1"/>
          </p:nvPr>
        </p:nvSpPr>
        <p:spPr>
          <a:xfrm>
            <a:off x="5148064" y="4221088"/>
            <a:ext cx="3707904" cy="2448272"/>
          </a:xfrm>
          <a:ln w="9525">
            <a:solidFill>
              <a:srgbClr val="FF0000"/>
            </a:solidFill>
            <a:prstDash val="lgDashDotDot"/>
          </a:ln>
          <a:effectLst>
            <a:glow rad="101600">
              <a:srgbClr val="F5822B">
                <a:alpha val="60000"/>
              </a:srgbClr>
            </a:glow>
          </a:effectLst>
        </p:spPr>
        <p:txBody>
          <a:bodyPr/>
          <a:lstStyle/>
          <a:p>
            <a:pPr>
              <a:buNone/>
            </a:pPr>
            <a:r>
              <a:rPr lang="ru-RU" sz="1400" b="1" i="1" dirty="0" smtClean="0">
                <a:solidFill>
                  <a:srgbClr val="FF8B43"/>
                </a:solidFill>
              </a:rPr>
              <a:t>      Белинский </a:t>
            </a:r>
            <a:r>
              <a:rPr lang="ru-RU" sz="1400" b="1" i="1" dirty="0" err="1" smtClean="0">
                <a:solidFill>
                  <a:srgbClr val="FF8B43"/>
                </a:solidFill>
              </a:rPr>
              <a:t>Виссарион</a:t>
            </a:r>
            <a:r>
              <a:rPr lang="ru-RU" sz="1400" b="1" i="1" dirty="0" smtClean="0">
                <a:solidFill>
                  <a:srgbClr val="FF8B43"/>
                </a:solidFill>
              </a:rPr>
              <a:t> Григорьевич</a:t>
            </a:r>
            <a:r>
              <a:rPr lang="ru-RU" sz="1400" i="1" dirty="0" smtClean="0">
                <a:solidFill>
                  <a:srgbClr val="FF8B43"/>
                </a:solidFill>
              </a:rPr>
              <a:t> (1811-1848) - выдающийся русский критик, публицист.</a:t>
            </a:r>
            <a:br>
              <a:rPr lang="ru-RU" sz="1400" i="1" dirty="0" smtClean="0">
                <a:solidFill>
                  <a:srgbClr val="FF8B43"/>
                </a:solidFill>
              </a:rPr>
            </a:br>
            <a:r>
              <a:rPr lang="ru-RU" sz="1400" i="1" dirty="0" smtClean="0">
                <a:solidFill>
                  <a:srgbClr val="FF8B43"/>
                </a:solidFill>
              </a:rPr>
              <a:t>  Родился 11 июня 1811 года .Учился в </a:t>
            </a:r>
            <a:r>
              <a:rPr lang="ru-RU" sz="1400" b="1" i="1" dirty="0" smtClean="0">
                <a:solidFill>
                  <a:srgbClr val="FF8B43"/>
                </a:solidFill>
              </a:rPr>
              <a:t>Московском университете</a:t>
            </a:r>
            <a:r>
              <a:rPr lang="ru-RU" sz="1400" i="1" dirty="0" smtClean="0">
                <a:solidFill>
                  <a:srgbClr val="FF8B43"/>
                </a:solidFill>
              </a:rPr>
              <a:t>, который не закончил. </a:t>
            </a:r>
            <a:r>
              <a:rPr lang="ru-RU" sz="1400" b="1" i="1" dirty="0" smtClean="0">
                <a:solidFill>
                  <a:srgbClr val="FF8B43"/>
                </a:solidFill>
              </a:rPr>
              <a:t>Первая публикация</a:t>
            </a:r>
            <a:r>
              <a:rPr lang="ru-RU" sz="1400" i="1" dirty="0" smtClean="0">
                <a:solidFill>
                  <a:srgbClr val="FF8B43"/>
                </a:solidFill>
              </a:rPr>
              <a:t> - стихотворение "</a:t>
            </a:r>
            <a:r>
              <a:rPr lang="ru-RU" sz="1400" b="1" i="1" dirty="0" smtClean="0">
                <a:solidFill>
                  <a:srgbClr val="FF8B43"/>
                </a:solidFill>
              </a:rPr>
              <a:t>Русская мысль</a:t>
            </a:r>
            <a:r>
              <a:rPr lang="ru-RU" sz="1400" i="1" dirty="0" smtClean="0">
                <a:solidFill>
                  <a:srgbClr val="FF8B43"/>
                </a:solidFill>
              </a:rPr>
              <a:t>" в газете "Листок" (1831). Умер </a:t>
            </a:r>
            <a:r>
              <a:rPr lang="ru-RU" sz="1400" b="1" i="1" dirty="0" smtClean="0">
                <a:solidFill>
                  <a:srgbClr val="FF8B43"/>
                </a:solidFill>
              </a:rPr>
              <a:t>7 июня 1848</a:t>
            </a:r>
            <a:r>
              <a:rPr lang="ru-RU" sz="1400" i="1" dirty="0" smtClean="0">
                <a:solidFill>
                  <a:srgbClr val="FF8B43"/>
                </a:solidFill>
              </a:rPr>
              <a:t> года в Петербурге от чахотки, похоронен на Волковом кладбище.</a:t>
            </a:r>
            <a:endParaRPr lang="ru-RU" sz="1400" i="1" dirty="0">
              <a:solidFill>
                <a:srgbClr val="FF8B43"/>
              </a:solidFill>
            </a:endParaRPr>
          </a:p>
        </p:txBody>
      </p:sp>
      <p:sp>
        <p:nvSpPr>
          <p:cNvPr id="4" name="Заголовок 1"/>
          <p:cNvSpPr txBox="1">
            <a:spLocks/>
          </p:cNvSpPr>
          <p:nvPr/>
        </p:nvSpPr>
        <p:spPr bwMode="auto">
          <a:xfrm>
            <a:off x="0" y="404664"/>
            <a:ext cx="9144000" cy="720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ru-RU" sz="3600" b="1" kern="0" dirty="0" smtClean="0">
                <a:ln w="1905"/>
                <a:solidFill>
                  <a:srgbClr val="FF0000"/>
                </a:solidFill>
                <a:effectLst>
                  <a:glow rad="101600">
                    <a:srgbClr val="FFC000">
                      <a:alpha val="40000"/>
                    </a:srgbClr>
                  </a:glow>
                  <a:innerShdw blurRad="69850" dist="43180" dir="5400000">
                    <a:srgbClr val="000000">
                      <a:alpha val="65000"/>
                    </a:srgbClr>
                  </a:innerShdw>
                </a:effectLst>
                <a:latin typeface="+mj-lt"/>
                <a:ea typeface="+mj-ea"/>
                <a:cs typeface="+mj-cs"/>
              </a:rPr>
              <a:t>В.Г. БЕЛИНСКИЙ</a:t>
            </a:r>
          </a:p>
          <a:p>
            <a:pPr marL="0" marR="0" lvl="0" indent="0" algn="ctr" defTabSz="914400" rtl="0" eaLnBrk="1" fontAlgn="base" latinLnBrk="0" hangingPunct="1">
              <a:lnSpc>
                <a:spcPct val="100000"/>
              </a:lnSpc>
              <a:spcBef>
                <a:spcPct val="0"/>
              </a:spcBef>
              <a:spcAft>
                <a:spcPct val="0"/>
              </a:spcAft>
              <a:buClrTx/>
              <a:buSzTx/>
              <a:buFontTx/>
              <a:buNone/>
              <a:tabLst/>
              <a:defRPr/>
            </a:pPr>
            <a:r>
              <a:rPr lang="ru-RU" sz="28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latin typeface="+mj-lt"/>
                <a:ea typeface="+mj-ea"/>
                <a:cs typeface="+mj-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ru-RU" sz="3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latin typeface="+mj-lt"/>
                <a:ea typeface="+mj-ea"/>
                <a:cs typeface="+mj-cs"/>
              </a:rPr>
              <a:t>УЛ.БЕЛИНСКОГО</a:t>
            </a:r>
            <a:endParaRPr kumimoji="0" lang="ru-RU" sz="36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uLnTx/>
              <a:uFillTx/>
              <a:latin typeface="+mj-lt"/>
              <a:ea typeface="+mj-ea"/>
              <a:cs typeface="+mj-cs"/>
            </a:endParaRPr>
          </a:p>
        </p:txBody>
      </p:sp>
      <p:cxnSp>
        <p:nvCxnSpPr>
          <p:cNvPr id="7" name="Прямая соединительная линия 6"/>
          <p:cNvCxnSpPr/>
          <p:nvPr/>
        </p:nvCxnSpPr>
        <p:spPr>
          <a:xfrm flipV="1">
            <a:off x="3995936" y="2636912"/>
            <a:ext cx="1656184" cy="5760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410" name="Rectangle 2"/>
          <p:cNvSpPr>
            <a:spLocks noChangeArrowheads="1"/>
          </p:cNvSpPr>
          <p:nvPr/>
        </p:nvSpPr>
        <p:spPr bwMode="auto">
          <a:xfrm>
            <a:off x="179512" y="4293096"/>
            <a:ext cx="4429000" cy="2318777"/>
          </a:xfrm>
          <a:prstGeom prst="rect">
            <a:avLst/>
          </a:prstGeom>
          <a:noFill/>
          <a:ln w="9525">
            <a:solidFill>
              <a:schemeClr val="bg2">
                <a:lumMod val="50000"/>
              </a:schemeClr>
            </a:solidFill>
            <a:prstDash val="lgDashDotDot"/>
            <a:miter lim="800000"/>
            <a:headEnd/>
            <a:tailEnd/>
          </a:ln>
          <a:effectLst>
            <a:glow rad="635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Улица Белинского</a:t>
            </a:r>
            <a:r>
              <a:rPr kumimoji="0" lang="ru-RU" sz="14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 создавалась в несколько этапов. Ее южная линия была определена планом Н.Новгорода 1839 г. В плане Н.Новгорода 1881 г. (землемера З. </a:t>
            </a:r>
            <a:r>
              <a:rPr kumimoji="0" lang="ru-RU" sz="1400" b="0" i="0" u="none" strike="noStrike" cap="none" normalizeH="0" baseline="0" dirty="0" err="1" smtClean="0">
                <a:ln>
                  <a:noFill/>
                </a:ln>
                <a:solidFill>
                  <a:schemeClr val="bg2">
                    <a:lumMod val="50000"/>
                  </a:schemeClr>
                </a:solidFill>
                <a:effectLst/>
                <a:latin typeface="Calibri" pitchFamily="34" charset="0"/>
                <a:ea typeface="Calibri" pitchFamily="34" charset="0"/>
                <a:cs typeface="Times New Roman" pitchFamily="18" charset="0"/>
              </a:rPr>
              <a:t>Зосимова</a:t>
            </a:r>
            <a:r>
              <a:rPr kumimoji="0" lang="ru-RU" sz="14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 и архитектора Н. Григорьева) улица продолжалась от пл. </a:t>
            </a:r>
            <a:r>
              <a:rPr kumimoji="0" lang="ru-RU" sz="1400" b="0" i="0" u="none" strike="noStrike" cap="none" normalizeH="0" baseline="0" dirty="0" err="1" smtClean="0">
                <a:ln>
                  <a:noFill/>
                </a:ln>
                <a:solidFill>
                  <a:schemeClr val="bg2">
                    <a:lumMod val="50000"/>
                  </a:schemeClr>
                </a:solidFill>
                <a:effectLst/>
                <a:latin typeface="Calibri" pitchFamily="34" charset="0"/>
                <a:ea typeface="Calibri" pitchFamily="34" charset="0"/>
                <a:cs typeface="Times New Roman" pitchFamily="18" charset="0"/>
              </a:rPr>
              <a:t>Лядова</a:t>
            </a:r>
            <a:r>
              <a:rPr kumimoji="0" lang="ru-RU" sz="14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 до пл.Сенной. 30 мая 1911 г. просвещенная Россия отметила 100-летие со дня рождения В. Г. </a:t>
            </a:r>
            <a:r>
              <a:rPr kumimoji="0" lang="ru-RU" sz="1400" b="1"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Белинского</a:t>
            </a:r>
            <a:r>
              <a:rPr kumimoji="0" lang="ru-RU" sz="14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 Нижегородская дума решила увековечить "память о великом учителе и пламенном борце за идеи правды и справедливости" переименованием Напольной улицы.</a:t>
            </a:r>
            <a:endParaRPr kumimoji="0" lang="ru-RU" sz="14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pic>
        <p:nvPicPr>
          <p:cNvPr id="10" name="Рисунок 9" descr="532138653.gif"/>
          <p:cNvPicPr>
            <a:picLocks noChangeAspect="1"/>
          </p:cNvPicPr>
          <p:nvPr/>
        </p:nvPicPr>
        <p:blipFill>
          <a:blip r:embed="rId4" cstate="print"/>
          <a:stretch>
            <a:fillRect/>
          </a:stretch>
        </p:blipFill>
        <p:spPr>
          <a:xfrm>
            <a:off x="7164288" y="620688"/>
            <a:ext cx="381000" cy="285750"/>
          </a:xfrm>
          <a:prstGeom prst="rect">
            <a:avLst/>
          </a:prstGeom>
        </p:spPr>
      </p:pic>
    </p:spTree>
  </p:cSld>
  <p:clrMapOvr>
    <a:masterClrMapping/>
  </p:clrMapOvr>
  <p:transition>
    <p:comb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par>
                          <p:cTn id="13" fill="hold">
                            <p:stCondLst>
                              <p:cond delay="1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000"/>
                            </p:stCondLst>
                            <p:childTnLst>
                              <p:par>
                                <p:cTn id="21" presetID="34" presetClass="entr" presetSubtype="0" fill="hold" grpId="0" nodeType="afterEffect">
                                  <p:stCondLst>
                                    <p:cond delay="0"/>
                                  </p:stCondLst>
                                  <p:childTnLst>
                                    <p:set>
                                      <p:cBhvr>
                                        <p:cTn id="22" dur="1" fill="hold">
                                          <p:stCondLst>
                                            <p:cond delay="0"/>
                                          </p:stCondLst>
                                        </p:cTn>
                                        <p:tgtEl>
                                          <p:spTgt spid="17410"/>
                                        </p:tgtEl>
                                        <p:attrNameLst>
                                          <p:attrName>style.visibility</p:attrName>
                                        </p:attrNameLst>
                                      </p:cBhvr>
                                      <p:to>
                                        <p:strVal val="visible"/>
                                      </p:to>
                                    </p:set>
                                    <p:anim from="(-#ppt_w/2)" to="(#ppt_x)" calcmode="lin" valueType="num">
                                      <p:cBhvr>
                                        <p:cTn id="23" dur="600" fill="hold">
                                          <p:stCondLst>
                                            <p:cond delay="0"/>
                                          </p:stCondLst>
                                        </p:cTn>
                                        <p:tgtEl>
                                          <p:spTgt spid="17410"/>
                                        </p:tgtEl>
                                        <p:attrNameLst>
                                          <p:attrName>ppt_x</p:attrName>
                                        </p:attrNameLst>
                                      </p:cBhvr>
                                    </p:anim>
                                    <p:anim from="0" to="-1.0" calcmode="lin" valueType="num">
                                      <p:cBhvr>
                                        <p:cTn id="24" dur="200" decel="50000" autoRev="1" fill="hold">
                                          <p:stCondLst>
                                            <p:cond delay="600"/>
                                          </p:stCondLst>
                                        </p:cTn>
                                        <p:tgtEl>
                                          <p:spTgt spid="17410"/>
                                        </p:tgtEl>
                                        <p:attrNameLst>
                                          <p:attrName>xshear</p:attrName>
                                        </p:attrNameLst>
                                      </p:cBhvr>
                                    </p:anim>
                                    <p:animScale>
                                      <p:cBhvr>
                                        <p:cTn id="25" dur="200" decel="100000" autoRev="1" fill="hold">
                                          <p:stCondLst>
                                            <p:cond delay="600"/>
                                          </p:stCondLst>
                                        </p:cTn>
                                        <p:tgtEl>
                                          <p:spTgt spid="17410"/>
                                        </p:tgtEl>
                                      </p:cBhvr>
                                      <p:from x="100000" y="100000"/>
                                      <p:to x="80000" y="100000"/>
                                    </p:animScale>
                                    <p:anim by="(#ppt_h/3+#ppt_w*0.1)" calcmode="lin" valueType="num">
                                      <p:cBhvr additive="sum">
                                        <p:cTn id="26" dur="200" decel="100000" autoRev="1" fill="hold">
                                          <p:stCondLst>
                                            <p:cond delay="600"/>
                                          </p:stCondLst>
                                        </p:cTn>
                                        <p:tgtEl>
                                          <p:spTgt spid="17410"/>
                                        </p:tgtEl>
                                        <p:attrNameLst>
                                          <p:attrName>ppt_x</p:attrName>
                                        </p:attrNameLst>
                                      </p:cBhvr>
                                    </p:anim>
                                  </p:childTnLst>
                                </p:cTn>
                              </p:par>
                            </p:childTnLst>
                          </p:cTn>
                        </p:par>
                        <p:par>
                          <p:cTn id="27" fill="hold">
                            <p:stCondLst>
                              <p:cond delay="3000"/>
                            </p:stCondLst>
                            <p:childTnLst>
                              <p:par>
                                <p:cTn id="28" presetID="34" presetClass="entr" presetSubtype="0" fill="hold" grpId="0" nodeType="afterEffect">
                                  <p:stCondLst>
                                    <p:cond delay="0"/>
                                  </p:stCondLst>
                                  <p:childTnLst>
                                    <p:set>
                                      <p:cBhvr>
                                        <p:cTn id="29" dur="1" fill="hold">
                                          <p:stCondLst>
                                            <p:cond delay="0"/>
                                          </p:stCondLst>
                                        </p:cTn>
                                        <p:tgtEl>
                                          <p:spTgt spid="3">
                                            <p:bg/>
                                          </p:spTgt>
                                        </p:tgtEl>
                                        <p:attrNameLst>
                                          <p:attrName>style.visibility</p:attrName>
                                        </p:attrNameLst>
                                      </p:cBhvr>
                                      <p:to>
                                        <p:strVal val="visible"/>
                                      </p:to>
                                    </p:set>
                                    <p:anim from="(-#ppt_w/2)" to="(#ppt_x)" calcmode="lin" valueType="num">
                                      <p:cBhvr>
                                        <p:cTn id="30" dur="600" fill="hold">
                                          <p:stCondLst>
                                            <p:cond delay="0"/>
                                          </p:stCondLst>
                                        </p:cTn>
                                        <p:tgtEl>
                                          <p:spTgt spid="3">
                                            <p:bg/>
                                          </p:spTgt>
                                        </p:tgtEl>
                                        <p:attrNameLst>
                                          <p:attrName>ppt_x</p:attrName>
                                        </p:attrNameLst>
                                      </p:cBhvr>
                                    </p:anim>
                                    <p:anim from="0" to="-1.0" calcmode="lin" valueType="num">
                                      <p:cBhvr>
                                        <p:cTn id="31" dur="200" decel="50000" autoRev="1" fill="hold">
                                          <p:stCondLst>
                                            <p:cond delay="600"/>
                                          </p:stCondLst>
                                        </p:cTn>
                                        <p:tgtEl>
                                          <p:spTgt spid="3">
                                            <p:bg/>
                                          </p:spTgt>
                                        </p:tgtEl>
                                        <p:attrNameLst>
                                          <p:attrName>xshear</p:attrName>
                                        </p:attrNameLst>
                                      </p:cBhvr>
                                    </p:anim>
                                    <p:animScale>
                                      <p:cBhvr>
                                        <p:cTn id="32" dur="200" decel="100000" autoRev="1" fill="hold">
                                          <p:stCondLst>
                                            <p:cond delay="600"/>
                                          </p:stCondLst>
                                        </p:cTn>
                                        <p:tgtEl>
                                          <p:spTgt spid="3">
                                            <p:bg/>
                                          </p:spTgt>
                                        </p:tgtEl>
                                      </p:cBhvr>
                                      <p:from x="100000" y="100000"/>
                                      <p:to x="80000" y="100000"/>
                                    </p:animScale>
                                    <p:anim by="(#ppt_h/3+#ppt_w*0.1)" calcmode="lin" valueType="num">
                                      <p:cBhvr additive="sum">
                                        <p:cTn id="33" dur="200" decel="100000" autoRev="1" fill="hold">
                                          <p:stCondLst>
                                            <p:cond delay="600"/>
                                          </p:stCondLst>
                                        </p:cTn>
                                        <p:tgtEl>
                                          <p:spTgt spid="3">
                                            <p:bg/>
                                          </p:spTgt>
                                        </p:tgtEl>
                                        <p:attrNameLst>
                                          <p:attrName>ppt_x</p:attrName>
                                        </p:attrNameLst>
                                      </p:cBhvr>
                                    </p:anim>
                                  </p:childTnLst>
                                </p:cTn>
                              </p:par>
                              <p:par>
                                <p:cTn id="34" presetID="34" presetClass="entr" presetSubtype="0" fill="hold" grpId="0" nodeType="with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 from="(-#ppt_w/2)" to="(#ppt_x)" calcmode="lin" valueType="num">
                                      <p:cBhvr>
                                        <p:cTn id="36" dur="600" fill="hold">
                                          <p:stCondLst>
                                            <p:cond delay="0"/>
                                          </p:stCondLst>
                                        </p:cTn>
                                        <p:tgtEl>
                                          <p:spTgt spid="3">
                                            <p:txEl>
                                              <p:pRg st="0" end="0"/>
                                            </p:txEl>
                                          </p:spTgt>
                                        </p:tgtEl>
                                        <p:attrNameLst>
                                          <p:attrName>ppt_x</p:attrName>
                                        </p:attrNameLst>
                                      </p:cBhvr>
                                    </p:anim>
                                    <p:anim from="0" to="-1.0" calcmode="lin" valueType="num">
                                      <p:cBhvr>
                                        <p:cTn id="37" dur="200" decel="50000" autoRev="1" fill="hold">
                                          <p:stCondLst>
                                            <p:cond delay="600"/>
                                          </p:stCondLst>
                                        </p:cTn>
                                        <p:tgtEl>
                                          <p:spTgt spid="3">
                                            <p:txEl>
                                              <p:pRg st="0" end="0"/>
                                            </p:txEl>
                                          </p:spTgt>
                                        </p:tgtEl>
                                        <p:attrNameLst>
                                          <p:attrName>xshear</p:attrName>
                                        </p:attrNameLst>
                                      </p:cBhvr>
                                    </p:anim>
                                    <p:animScale>
                                      <p:cBhvr>
                                        <p:cTn id="38" dur="200" decel="100000" autoRev="1" fill="hold">
                                          <p:stCondLst>
                                            <p:cond delay="600"/>
                                          </p:stCondLst>
                                        </p:cTn>
                                        <p:tgtEl>
                                          <p:spTgt spid="3">
                                            <p:txEl>
                                              <p:pRg st="0" end="0"/>
                                            </p:txEl>
                                          </p:spTgt>
                                        </p:tgtEl>
                                      </p:cBhvr>
                                      <p:from x="100000" y="100000"/>
                                      <p:to x="80000" y="100000"/>
                                    </p:animScale>
                                    <p:anim by="(#ppt_h/3+#ppt_w*0.1)" calcmode="lin" valueType="num">
                                      <p:cBhvr additive="sum">
                                        <p:cTn id="39"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P spid="174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_21184.jpg"/>
          <p:cNvPicPr>
            <a:picLocks noGrp="1" noChangeAspect="1"/>
          </p:cNvPicPr>
          <p:nvPr>
            <p:ph idx="1"/>
          </p:nvPr>
        </p:nvPicPr>
        <p:blipFill>
          <a:blip r:embed="rId3" cstate="print"/>
          <a:stretch>
            <a:fillRect/>
          </a:stretch>
        </p:blipFill>
        <p:spPr>
          <a:xfrm>
            <a:off x="5292080" y="1484784"/>
            <a:ext cx="2965819" cy="39592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Рисунок 4" descr="Belinskij.jpg"/>
          <p:cNvPicPr>
            <a:picLocks noChangeAspect="1"/>
          </p:cNvPicPr>
          <p:nvPr/>
        </p:nvPicPr>
        <p:blipFill>
          <a:blip r:embed="rId4" cstate="print"/>
          <a:stretch>
            <a:fillRect/>
          </a:stretch>
        </p:blipFill>
        <p:spPr>
          <a:xfrm>
            <a:off x="899592" y="1556792"/>
            <a:ext cx="3127824" cy="37980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Прямоугольник 5"/>
          <p:cNvSpPr/>
          <p:nvPr/>
        </p:nvSpPr>
        <p:spPr>
          <a:xfrm>
            <a:off x="2483768" y="5657671"/>
            <a:ext cx="4572000" cy="1200329"/>
          </a:xfrm>
          <a:prstGeom prst="rect">
            <a:avLst/>
          </a:prstGeom>
        </p:spPr>
        <p:txBody>
          <a:bodyPr>
            <a:spAutoFit/>
          </a:bodyPr>
          <a:lstStyle/>
          <a:p>
            <a:r>
              <a:rPr lang="ru-RU" i="1" dirty="0" smtClean="0">
                <a:solidFill>
                  <a:schemeClr val="accent2">
                    <a:lumMod val="50000"/>
                  </a:schemeClr>
                </a:solidFill>
              </a:rPr>
              <a:t>Помнить — это все равно что понимать, а чем больше понимаешь, тем более видишь хорошего. </a:t>
            </a:r>
          </a:p>
          <a:p>
            <a:r>
              <a:rPr lang="ru-RU" i="1" dirty="0" smtClean="0">
                <a:solidFill>
                  <a:schemeClr val="accent2">
                    <a:lumMod val="50000"/>
                  </a:schemeClr>
                </a:solidFill>
              </a:rPr>
              <a:t>                                                   М.Горький</a:t>
            </a:r>
            <a:endParaRPr lang="ru-RU" i="1" dirty="0">
              <a:solidFill>
                <a:schemeClr val="accent2">
                  <a:lumMod val="50000"/>
                </a:schemeClr>
              </a:solidFill>
            </a:endParaRPr>
          </a:p>
        </p:txBody>
      </p:sp>
    </p:spTree>
  </p:cSld>
  <p:clrMapOvr>
    <a:masterClrMapping/>
  </p:clrMapOvr>
  <p:transition>
    <p:comb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0" presetClass="entr" presetSubtype="0" fill="hold"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1"/>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15"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9 слайд.jpg"/>
          <p:cNvPicPr>
            <a:picLocks noGrp="1" noChangeAspect="1"/>
          </p:cNvPicPr>
          <p:nvPr>
            <p:ph idx="1"/>
          </p:nvPr>
        </p:nvPicPr>
        <p:blipFill>
          <a:blip r:embed="rId3" cstate="print"/>
          <a:stretch>
            <a:fillRect/>
          </a:stretch>
        </p:blipFill>
        <p:spPr>
          <a:xfrm>
            <a:off x="0" y="1484784"/>
            <a:ext cx="9144000" cy="2736304"/>
          </a:xfrm>
          <a:prstGeom prst="rect">
            <a:avLst/>
          </a:prstGeom>
          <a:ln>
            <a:noFill/>
          </a:ln>
          <a:effectLst>
            <a:softEdge rad="112500"/>
          </a:effectLst>
        </p:spPr>
      </p:pic>
      <p:sp>
        <p:nvSpPr>
          <p:cNvPr id="5" name="Заголовок 1"/>
          <p:cNvSpPr txBox="1">
            <a:spLocks/>
          </p:cNvSpPr>
          <p:nvPr/>
        </p:nvSpPr>
        <p:spPr bwMode="auto">
          <a:xfrm>
            <a:off x="0" y="404664"/>
            <a:ext cx="9144000" cy="720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ru-RU" sz="3600" b="1" kern="0" dirty="0" smtClean="0">
                <a:ln w="1905"/>
                <a:solidFill>
                  <a:srgbClr val="FF0000"/>
                </a:solidFill>
                <a:effectLst>
                  <a:glow rad="101600">
                    <a:srgbClr val="FFC000">
                      <a:alpha val="40000"/>
                    </a:srgbClr>
                  </a:glow>
                  <a:innerShdw blurRad="69850" dist="43180" dir="5400000">
                    <a:srgbClr val="000000">
                      <a:alpha val="65000"/>
                    </a:srgbClr>
                  </a:innerShdw>
                </a:effectLst>
                <a:latin typeface="+mj-lt"/>
                <a:ea typeface="+mj-ea"/>
                <a:cs typeface="+mj-cs"/>
              </a:rPr>
              <a:t>ЮЛИУС ФУЧИК</a:t>
            </a:r>
          </a:p>
          <a:p>
            <a:pPr marL="0" marR="0" lvl="0" indent="0" algn="ctr" defTabSz="914400" rtl="0" eaLnBrk="1" fontAlgn="base" latinLnBrk="0" hangingPunct="1">
              <a:lnSpc>
                <a:spcPct val="100000"/>
              </a:lnSpc>
              <a:spcBef>
                <a:spcPct val="0"/>
              </a:spcBef>
              <a:spcAft>
                <a:spcPct val="0"/>
              </a:spcAft>
              <a:buClrTx/>
              <a:buSzTx/>
              <a:buFontTx/>
              <a:buNone/>
              <a:tabLst/>
              <a:defRPr/>
            </a:pPr>
            <a:r>
              <a:rPr lang="ru-RU" sz="28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latin typeface="+mj-lt"/>
                <a:ea typeface="+mj-ea"/>
                <a:cs typeface="+mj-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ru-RU" sz="36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latin typeface="+mj-lt"/>
                <a:ea typeface="+mj-ea"/>
                <a:cs typeface="+mj-cs"/>
              </a:rPr>
              <a:t>УЛ.ЮЛИУСА ФУЧИКА</a:t>
            </a:r>
            <a:endParaRPr kumimoji="0" lang="ru-RU" sz="3600" b="1" i="0"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innerShdw blurRad="69850" dist="43180" dir="5400000">
                  <a:srgbClr val="000000">
                    <a:alpha val="65000"/>
                  </a:srgbClr>
                </a:innerShdw>
              </a:effectLst>
              <a:uLnTx/>
              <a:uFillTx/>
              <a:latin typeface="+mj-lt"/>
              <a:ea typeface="+mj-ea"/>
              <a:cs typeface="+mj-cs"/>
            </a:endParaRPr>
          </a:p>
        </p:txBody>
      </p:sp>
      <p:sp>
        <p:nvSpPr>
          <p:cNvPr id="21505" name="Rectangle 1"/>
          <p:cNvSpPr>
            <a:spLocks noChangeArrowheads="1"/>
          </p:cNvSpPr>
          <p:nvPr/>
        </p:nvSpPr>
        <p:spPr bwMode="auto">
          <a:xfrm>
            <a:off x="4499992" y="4509120"/>
            <a:ext cx="4427984" cy="1938992"/>
          </a:xfrm>
          <a:prstGeom prst="rect">
            <a:avLst/>
          </a:prstGeom>
          <a:noFill/>
          <a:ln w="9525">
            <a:solidFill>
              <a:srgbClr val="FF0000"/>
            </a:solidFill>
            <a:prstDash val="sysDash"/>
            <a:miter lim="800000"/>
            <a:headEnd/>
            <a:tailEnd/>
          </a:ln>
          <a:effectLst>
            <a:glow rad="101600">
              <a:srgbClr val="FF8B43">
                <a:alpha val="60000"/>
              </a:srgbClr>
            </a:glow>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err="1" smtClean="0">
                <a:ln>
                  <a:noFill/>
                </a:ln>
                <a:solidFill>
                  <a:srgbClr val="FA4D00"/>
                </a:solidFill>
                <a:effectLst/>
                <a:latin typeface="Calibri" pitchFamily="34" charset="0"/>
                <a:ea typeface="Times New Roman" pitchFamily="18" charset="0"/>
                <a:cs typeface="Times New Roman" pitchFamily="18" charset="0"/>
              </a:rPr>
              <a:t>Юлиус</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Фучик</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родился</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23</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февраля</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1903</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года</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в</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Праге.</a:t>
            </a:r>
            <a:endParaRPr kumimoji="0" lang="ru-RU" sz="1500" b="0" i="0" u="none" strike="noStrike" cap="none" normalizeH="0" baseline="0" dirty="0" smtClean="0">
              <a:ln>
                <a:noFill/>
              </a:ln>
              <a:solidFill>
                <a:srgbClr val="FA4D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Учился</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на</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философском</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факультете</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Пражского</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университета.</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endParaRPr kumimoji="0" lang="ru-RU" sz="1500" b="0" i="0" u="none" strike="noStrike" cap="none" normalizeH="0" baseline="0" dirty="0" smtClean="0">
              <a:ln>
                <a:noFill/>
              </a:ln>
              <a:solidFill>
                <a:srgbClr val="FA4D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Репортажи</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и</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очерки</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Фучика</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были</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выдающимися</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образцами</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партийной</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публицистики</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тех</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лет.</a:t>
            </a:r>
            <a:endParaRPr kumimoji="0" lang="ru-RU" sz="1500" b="0" i="0" u="none" strike="noStrike" cap="none" normalizeH="0" baseline="0" dirty="0" smtClean="0">
              <a:ln>
                <a:noFill/>
              </a:ln>
              <a:solidFill>
                <a:srgbClr val="FA4D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В</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апреле</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1942</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арестован</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Calibri" pitchFamily="34" charset="0"/>
                <a:cs typeface="Times New Roman" pitchFamily="18" charset="0"/>
              </a:rPr>
              <a:t>тайной государственной полицией</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летом</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1943</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увезён</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в</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Германию</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и</a:t>
            </a:r>
            <a:r>
              <a:rPr kumimoji="0" lang="ru-RU" sz="1500" b="1"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 </a:t>
            </a:r>
            <a:r>
              <a:rPr kumimoji="0" lang="ru-RU" sz="1500" b="0" i="0" u="none" strike="noStrike" cap="none" normalizeH="0" baseline="0" dirty="0" smtClean="0">
                <a:ln>
                  <a:noFill/>
                </a:ln>
                <a:solidFill>
                  <a:srgbClr val="FA4D00"/>
                </a:solidFill>
                <a:effectLst/>
                <a:latin typeface="Calibri" pitchFamily="34" charset="0"/>
                <a:ea typeface="Times New Roman" pitchFamily="18" charset="0"/>
                <a:cs typeface="Times New Roman" pitchFamily="18" charset="0"/>
              </a:rPr>
              <a:t>казнён.</a:t>
            </a:r>
            <a:endParaRPr kumimoji="0" lang="ru-RU" sz="1500" b="0" i="0" u="none" strike="noStrike" cap="none" normalizeH="0" baseline="0" dirty="0" smtClean="0">
              <a:ln>
                <a:noFill/>
              </a:ln>
              <a:solidFill>
                <a:srgbClr val="FA4D00"/>
              </a:solidFill>
              <a:effectLst/>
              <a:latin typeface="Arial" pitchFamily="34" charset="0"/>
              <a:cs typeface="Arial" pitchFamily="34" charset="0"/>
            </a:endParaRPr>
          </a:p>
        </p:txBody>
      </p:sp>
      <p:sp>
        <p:nvSpPr>
          <p:cNvPr id="21506" name="Rectangle 2"/>
          <p:cNvSpPr>
            <a:spLocks noChangeArrowheads="1"/>
          </p:cNvSpPr>
          <p:nvPr/>
        </p:nvSpPr>
        <p:spPr bwMode="auto">
          <a:xfrm>
            <a:off x="251520" y="4365104"/>
            <a:ext cx="3851920" cy="2308324"/>
          </a:xfrm>
          <a:prstGeom prst="rect">
            <a:avLst/>
          </a:prstGeom>
          <a:noFill/>
          <a:ln w="9525">
            <a:solidFill>
              <a:schemeClr val="bg2">
                <a:lumMod val="50000"/>
              </a:schemeClr>
            </a:solidFill>
            <a:prstDash val="lgDashDot"/>
            <a:miter lim="800000"/>
            <a:headEnd/>
            <a:tailEnd/>
          </a:ln>
          <a:effectLst>
            <a:glow rad="635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lvl="0"/>
            <a:r>
              <a:rPr lang="ru-RU" sz="1600" dirty="0" err="1" smtClean="0">
                <a:solidFill>
                  <a:schemeClr val="bg2">
                    <a:lumMod val="75000"/>
                  </a:schemeClr>
                </a:solidFill>
              </a:rPr>
              <a:t>У́лица</a:t>
            </a:r>
            <a:r>
              <a:rPr lang="ru-RU" sz="1600" dirty="0" smtClean="0">
                <a:solidFill>
                  <a:schemeClr val="bg2">
                    <a:lumMod val="75000"/>
                  </a:schemeClr>
                </a:solidFill>
              </a:rPr>
              <a:t> </a:t>
            </a:r>
            <a:r>
              <a:rPr lang="ru-RU" sz="1600" dirty="0" err="1" smtClean="0">
                <a:solidFill>
                  <a:schemeClr val="bg2">
                    <a:lumMod val="75000"/>
                  </a:schemeClr>
                </a:solidFill>
              </a:rPr>
              <a:t>Ю́лиуса</a:t>
            </a:r>
            <a:r>
              <a:rPr lang="ru-RU" sz="1600" dirty="0" smtClean="0">
                <a:solidFill>
                  <a:schemeClr val="bg2">
                    <a:lumMod val="75000"/>
                  </a:schemeClr>
                </a:solidFill>
              </a:rPr>
              <a:t> </a:t>
            </a:r>
            <a:r>
              <a:rPr lang="ru-RU" sz="1600" dirty="0" err="1" smtClean="0">
                <a:solidFill>
                  <a:schemeClr val="bg2">
                    <a:lumMod val="75000"/>
                  </a:schemeClr>
                </a:solidFill>
              </a:rPr>
              <a:t>Фу́чика</a:t>
            </a:r>
            <a:r>
              <a:rPr lang="ru-RU" sz="1600" dirty="0" smtClean="0">
                <a:solidFill>
                  <a:schemeClr val="bg2">
                    <a:lumMod val="75000"/>
                  </a:schemeClr>
                </a:solidFill>
              </a:rPr>
              <a:t> — улица, расположенная на юго-западе Нижнего Новгорода в Автозаводском районе. Название присвоено в память о чешском писателе и общественном деятеле </a:t>
            </a:r>
            <a:r>
              <a:rPr lang="ru-RU" sz="1600" dirty="0" err="1" smtClean="0">
                <a:solidFill>
                  <a:schemeClr val="bg2">
                    <a:lumMod val="75000"/>
                  </a:schemeClr>
                </a:solidFill>
              </a:rPr>
              <a:t>Юлиусе</a:t>
            </a:r>
            <a:r>
              <a:rPr lang="ru-RU" sz="1600" dirty="0" smtClean="0">
                <a:solidFill>
                  <a:schemeClr val="bg2">
                    <a:lumMod val="75000"/>
                  </a:schemeClr>
                </a:solidFill>
              </a:rPr>
              <a:t> Фучике (1903—1943), казненном за антифашистскую деятельность. Протяженность улицы - 1, 95 км.</a:t>
            </a:r>
            <a:endParaRPr kumimoji="0" lang="ru-RU" sz="1800" b="0" i="0" u="none" strike="noStrike" cap="none" normalizeH="0" baseline="0" dirty="0" smtClean="0">
              <a:ln>
                <a:noFill/>
              </a:ln>
              <a:solidFill>
                <a:schemeClr val="bg2">
                  <a:lumMod val="75000"/>
                </a:schemeClr>
              </a:solidFill>
              <a:effectLst/>
              <a:latin typeface="Arial" pitchFamily="34" charset="0"/>
              <a:cs typeface="Arial" pitchFamily="34" charset="0"/>
            </a:endParaRPr>
          </a:p>
        </p:txBody>
      </p:sp>
    </p:spTree>
  </p:cSld>
  <p:clrMapOvr>
    <a:masterClrMapping/>
  </p:clrMapOvr>
  <p:transition>
    <p:comb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1500"/>
                            </p:stCondLst>
                            <p:childTnLst>
                              <p:par>
                                <p:cTn id="14" presetID="15" presetClass="entr" presetSubtype="0" fill="hold" grpId="0" nodeType="afterEffect">
                                  <p:stCondLst>
                                    <p:cond delay="0"/>
                                  </p:stCondLst>
                                  <p:childTnLst>
                                    <p:set>
                                      <p:cBhvr>
                                        <p:cTn id="15" dur="1" fill="hold">
                                          <p:stCondLst>
                                            <p:cond delay="0"/>
                                          </p:stCondLst>
                                        </p:cTn>
                                        <p:tgtEl>
                                          <p:spTgt spid="21506"/>
                                        </p:tgtEl>
                                        <p:attrNameLst>
                                          <p:attrName>style.visibility</p:attrName>
                                        </p:attrNameLst>
                                      </p:cBhvr>
                                      <p:to>
                                        <p:strVal val="visible"/>
                                      </p:to>
                                    </p:set>
                                    <p:anim calcmode="lin" valueType="num">
                                      <p:cBhvr>
                                        <p:cTn id="16" dur="1000" fill="hold"/>
                                        <p:tgtEl>
                                          <p:spTgt spid="21506"/>
                                        </p:tgtEl>
                                        <p:attrNameLst>
                                          <p:attrName>ppt_w</p:attrName>
                                        </p:attrNameLst>
                                      </p:cBhvr>
                                      <p:tavLst>
                                        <p:tav tm="0">
                                          <p:val>
                                            <p:fltVal val="0"/>
                                          </p:val>
                                        </p:tav>
                                        <p:tav tm="100000">
                                          <p:val>
                                            <p:strVal val="#ppt_w"/>
                                          </p:val>
                                        </p:tav>
                                      </p:tavLst>
                                    </p:anim>
                                    <p:anim calcmode="lin" valueType="num">
                                      <p:cBhvr>
                                        <p:cTn id="17" dur="1000" fill="hold"/>
                                        <p:tgtEl>
                                          <p:spTgt spid="21506"/>
                                        </p:tgtEl>
                                        <p:attrNameLst>
                                          <p:attrName>ppt_h</p:attrName>
                                        </p:attrNameLst>
                                      </p:cBhvr>
                                      <p:tavLst>
                                        <p:tav tm="0">
                                          <p:val>
                                            <p:fltVal val="0"/>
                                          </p:val>
                                        </p:tav>
                                        <p:tav tm="100000">
                                          <p:val>
                                            <p:strVal val="#ppt_h"/>
                                          </p:val>
                                        </p:tav>
                                      </p:tavLst>
                                    </p:anim>
                                    <p:anim calcmode="lin" valueType="num">
                                      <p:cBhvr>
                                        <p:cTn id="18" dur="1000" fill="hold"/>
                                        <p:tgtEl>
                                          <p:spTgt spid="2150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1506"/>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2500"/>
                            </p:stCondLst>
                            <p:childTnLst>
                              <p:par>
                                <p:cTn id="21" presetID="52" presetClass="entr" presetSubtype="0" fill="hold" grpId="0" nodeType="afterEffect">
                                  <p:stCondLst>
                                    <p:cond delay="0"/>
                                  </p:stCondLst>
                                  <p:childTnLst>
                                    <p:set>
                                      <p:cBhvr>
                                        <p:cTn id="22" dur="1" fill="hold">
                                          <p:stCondLst>
                                            <p:cond delay="0"/>
                                          </p:stCondLst>
                                        </p:cTn>
                                        <p:tgtEl>
                                          <p:spTgt spid="21505"/>
                                        </p:tgtEl>
                                        <p:attrNameLst>
                                          <p:attrName>style.visibility</p:attrName>
                                        </p:attrNameLst>
                                      </p:cBhvr>
                                      <p:to>
                                        <p:strVal val="visible"/>
                                      </p:to>
                                    </p:set>
                                    <p:animScale>
                                      <p:cBhvr>
                                        <p:cTn id="23" dur="1000" decel="50000" fill="hold">
                                          <p:stCondLst>
                                            <p:cond delay="0"/>
                                          </p:stCondLst>
                                        </p:cTn>
                                        <p:tgtEl>
                                          <p:spTgt spid="215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1505"/>
                                        </p:tgtEl>
                                        <p:attrNameLst>
                                          <p:attrName>ppt_x</p:attrName>
                                          <p:attrName>ppt_y</p:attrName>
                                        </p:attrNameLst>
                                      </p:cBhvr>
                                    </p:animMotion>
                                    <p:animEffect transition="in" filter="fade">
                                      <p:cBhvr>
                                        <p:cTn id="25" dur="10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505" grpId="0" animBg="1"/>
      <p:bldP spid="21506" grpId="0" animBg="1"/>
    </p:bldLst>
  </p:timing>
</p:sld>
</file>

<file path=ppt/theme/theme1.xml><?xml version="1.0" encoding="utf-8"?>
<a:theme xmlns:a="http://schemas.openxmlformats.org/drawingml/2006/main" name="template">
  <a:themeElements>
    <a:clrScheme name="template 3">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333333"/>
        </a:dk1>
        <a:lt1>
          <a:srgbClr val="FFFFFF"/>
        </a:lt1>
        <a:dk2>
          <a:srgbClr val="808080"/>
        </a:dk2>
        <a:lt2>
          <a:srgbClr val="003366"/>
        </a:lt2>
        <a:accent1>
          <a:srgbClr val="6699FF"/>
        </a:accent1>
        <a:accent2>
          <a:srgbClr val="990000"/>
        </a:accent2>
        <a:accent3>
          <a:srgbClr val="FFFFFF"/>
        </a:accent3>
        <a:accent4>
          <a:srgbClr val="2A2A2A"/>
        </a:accent4>
        <a:accent5>
          <a:srgbClr val="B8CAFF"/>
        </a:accent5>
        <a:accent6>
          <a:srgbClr val="8A0000"/>
        </a:accent6>
        <a:hlink>
          <a:srgbClr val="0066CC"/>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6699FF"/>
        </a:accent1>
        <a:accent2>
          <a:srgbClr val="3366FF"/>
        </a:accent2>
        <a:accent3>
          <a:srgbClr val="FFFFFF"/>
        </a:accent3>
        <a:accent4>
          <a:srgbClr val="404040"/>
        </a:accent4>
        <a:accent5>
          <a:srgbClr val="B8CAFF"/>
        </a:accent5>
        <a:accent6>
          <a:srgbClr val="2D5C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99"/>
        </a:lt2>
        <a:accent1>
          <a:srgbClr val="6699FF"/>
        </a:accent1>
        <a:accent2>
          <a:srgbClr val="CC0000"/>
        </a:accent2>
        <a:accent3>
          <a:srgbClr val="FFFFFF"/>
        </a:accent3>
        <a:accent4>
          <a:srgbClr val="404040"/>
        </a:accent4>
        <a:accent5>
          <a:srgbClr val="B8CAFF"/>
        </a:accent5>
        <a:accent6>
          <a:srgbClr val="B90000"/>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3399"/>
        </a:lt2>
        <a:accent1>
          <a:srgbClr val="6699FF"/>
        </a:accent1>
        <a:accent2>
          <a:srgbClr val="99CCFF"/>
        </a:accent2>
        <a:accent3>
          <a:srgbClr val="FFFFFF"/>
        </a:accent3>
        <a:accent4>
          <a:srgbClr val="404040"/>
        </a:accent4>
        <a:accent5>
          <a:srgbClr val="B8CAFF"/>
        </a:accent5>
        <a:accent6>
          <a:srgbClr val="8AB9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TotalTime>
  <Words>672</Words>
  <Application>Microsoft Office PowerPoint</Application>
  <PresentationFormat>Экран (4:3)</PresentationFormat>
  <Paragraphs>51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template</vt:lpstr>
      <vt:lpstr>Слайд 1</vt:lpstr>
      <vt:lpstr>Слайд 2</vt:lpstr>
      <vt:lpstr>КУЗЬМА МИНИН – УЛ. МИНИНА</vt:lpstr>
      <vt:lpstr>Слайд 4</vt:lpstr>
      <vt:lpstr>Слайд 5</vt:lpstr>
      <vt:lpstr>Музеи, памятники, названия в честь Добролюбова </vt:lpstr>
      <vt:lpstr>Слайд 7</vt:lpstr>
      <vt:lpstr>Слайд 8</vt:lpstr>
      <vt:lpstr>Слайд 9</vt:lpstr>
      <vt:lpstr>Слайд 10</vt:lpstr>
      <vt:lpstr>Слайд 11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c:creator>
  <cp:lastModifiedBy>Мгер</cp:lastModifiedBy>
  <cp:revision>52</cp:revision>
  <dcterms:created xsi:type="dcterms:W3CDTF">2005-12-24T14:32:20Z</dcterms:created>
  <dcterms:modified xsi:type="dcterms:W3CDTF">2011-02-03T12:11:54Z</dcterms:modified>
</cp:coreProperties>
</file>