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0" r:id="rId2"/>
    <p:sldId id="257" r:id="rId3"/>
    <p:sldId id="258" r:id="rId4"/>
    <p:sldId id="259" r:id="rId5"/>
    <p:sldId id="261" r:id="rId6"/>
    <p:sldId id="263" r:id="rId7"/>
    <p:sldId id="264" r:id="rId8"/>
    <p:sldId id="266" r:id="rId9"/>
    <p:sldId id="268"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1" autoAdjust="0"/>
    <p:restoredTop sz="94660"/>
  </p:normalViewPr>
  <p:slideViewPr>
    <p:cSldViewPr>
      <p:cViewPr varScale="1">
        <p:scale>
          <a:sx n="63" d="100"/>
          <a:sy n="63" d="100"/>
        </p:scale>
        <p:origin x="-135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Дата 14"/>
          <p:cNvSpPr>
            <a:spLocks noGrp="1"/>
          </p:cNvSpPr>
          <p:nvPr>
            <p:ph type="dt" sz="half" idx="10"/>
          </p:nvPr>
        </p:nvSpPr>
        <p:spPr/>
        <p:txBody>
          <a:bodyPr/>
          <a:lstStyle/>
          <a:p>
            <a:fld id="{ABAADE92-7D89-4F69-9935-360C8DCE6D00}" type="datetimeFigureOut">
              <a:rPr lang="ru-RU" smtClean="0"/>
              <a:pPr/>
              <a:t>08.04.2011</a:t>
            </a:fld>
            <a:endParaRPr lang="ru-RU" dirty="0"/>
          </a:p>
        </p:txBody>
      </p:sp>
      <p:sp>
        <p:nvSpPr>
          <p:cNvPr id="16" name="Номер слайда 15"/>
          <p:cNvSpPr>
            <a:spLocks noGrp="1"/>
          </p:cNvSpPr>
          <p:nvPr>
            <p:ph type="sldNum" sz="quarter" idx="11"/>
          </p:nvPr>
        </p:nvSpPr>
        <p:spPr/>
        <p:txBody>
          <a:bodyPr/>
          <a:lstStyle/>
          <a:p>
            <a:fld id="{FE9D0EC7-8952-48CD-BCFA-A75E6F1696FA}" type="slidenum">
              <a:rPr lang="ru-RU" smtClean="0"/>
              <a:pPr/>
              <a:t>‹#›</a:t>
            </a:fld>
            <a:endParaRPr lang="ru-RU" dirty="0"/>
          </a:p>
        </p:txBody>
      </p:sp>
      <p:sp>
        <p:nvSpPr>
          <p:cNvPr id="17" name="Нижний колонтитул 16"/>
          <p:cNvSpPr>
            <a:spLocks noGrp="1"/>
          </p:cNvSpPr>
          <p:nvPr>
            <p:ph type="ftr" sz="quarter" idx="12"/>
          </p:nvPr>
        </p:nvSpPr>
        <p:spPr/>
        <p:txBody>
          <a:bodyPr/>
          <a:lstStyle/>
          <a:p>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BAADE92-7D89-4F69-9935-360C8DCE6D00}" type="datetimeFigureOut">
              <a:rPr lang="ru-RU" smtClean="0"/>
              <a:pPr/>
              <a:t>08.04.2011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E9D0EC7-8952-48CD-BCFA-A75E6F1696FA}"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BAADE92-7D89-4F69-9935-360C8DCE6D00}" type="datetimeFigureOut">
              <a:rPr lang="ru-RU" smtClean="0"/>
              <a:pPr/>
              <a:t>08.04.2011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E9D0EC7-8952-48CD-BCFA-A75E6F1696FA}"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ABAADE92-7D89-4F69-9935-360C8DCE6D00}" type="datetimeFigureOut">
              <a:rPr lang="ru-RU" smtClean="0"/>
              <a:pPr/>
              <a:t>08.04.2011</a:t>
            </a:fld>
            <a:endParaRPr lang="ru-RU" dirty="0"/>
          </a:p>
        </p:txBody>
      </p:sp>
      <p:sp>
        <p:nvSpPr>
          <p:cNvPr id="15" name="Номер слайда 14"/>
          <p:cNvSpPr>
            <a:spLocks noGrp="1"/>
          </p:cNvSpPr>
          <p:nvPr>
            <p:ph type="sldNum" sz="quarter" idx="15"/>
          </p:nvPr>
        </p:nvSpPr>
        <p:spPr/>
        <p:txBody>
          <a:bodyPr/>
          <a:lstStyle>
            <a:lvl1pPr algn="ctr">
              <a:defRPr/>
            </a:lvl1pPr>
          </a:lstStyle>
          <a:p>
            <a:fld id="{FE9D0EC7-8952-48CD-BCFA-A75E6F1696FA}" type="slidenum">
              <a:rPr lang="ru-RU" smtClean="0"/>
              <a:pPr/>
              <a:t>‹#›</a:t>
            </a:fld>
            <a:endParaRPr lang="ru-RU" dirty="0"/>
          </a:p>
        </p:txBody>
      </p:sp>
      <p:sp>
        <p:nvSpPr>
          <p:cNvPr id="16" name="Нижний колонтитул 15"/>
          <p:cNvSpPr>
            <a:spLocks noGrp="1"/>
          </p:cNvSpPr>
          <p:nvPr>
            <p:ph type="ftr" sz="quarter" idx="16"/>
          </p:nvPr>
        </p:nvSpPr>
        <p:spPr/>
        <p:txBody>
          <a:bodyPr/>
          <a:lstStyle/>
          <a:p>
            <a:endParaRPr lang="ru-RU" dirty="0"/>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ABAADE92-7D89-4F69-9935-360C8DCE6D00}" type="datetimeFigureOut">
              <a:rPr lang="ru-RU" smtClean="0"/>
              <a:pPr/>
              <a:t>08.04.2011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E9D0EC7-8952-48CD-BCFA-A75E6F1696FA}" type="slidenum">
              <a:rPr lang="ru-RU" smtClean="0"/>
              <a:pPr/>
              <a:t>‹#›</a:t>
            </a:fld>
            <a:endParaRPr lang="ru-RU" dirty="0"/>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ABAADE92-7D89-4F69-9935-360C8DCE6D00}" type="datetimeFigureOut">
              <a:rPr lang="ru-RU" smtClean="0"/>
              <a:pPr/>
              <a:t>08.04.2011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E9D0EC7-8952-48CD-BCFA-A75E6F1696FA}" type="slidenum">
              <a:rPr lang="ru-RU" smtClean="0"/>
              <a:pPr/>
              <a:t>‹#›</a:t>
            </a:fld>
            <a:endParaRPr lang="ru-RU"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FE9D0EC7-8952-48CD-BCFA-A75E6F1696FA}" type="slidenum">
              <a:rPr lang="ru-RU" smtClean="0"/>
              <a:pPr/>
              <a:t>‹#›</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7" name="Дата 6"/>
          <p:cNvSpPr>
            <a:spLocks noGrp="1"/>
          </p:cNvSpPr>
          <p:nvPr>
            <p:ph type="dt" sz="half" idx="10"/>
          </p:nvPr>
        </p:nvSpPr>
        <p:spPr/>
        <p:txBody>
          <a:bodyPr/>
          <a:lstStyle/>
          <a:p>
            <a:fld id="{ABAADE92-7D89-4F69-9935-360C8DCE6D00}" type="datetimeFigureOut">
              <a:rPr lang="ru-RU" smtClean="0"/>
              <a:pPr/>
              <a:t>08.04.2011</a:t>
            </a:fld>
            <a:endParaRPr lang="ru-RU" dirty="0"/>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ABAADE92-7D89-4F69-9935-360C8DCE6D00}" type="datetimeFigureOut">
              <a:rPr lang="ru-RU" smtClean="0"/>
              <a:pPr/>
              <a:t>08.04.2011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FE9D0EC7-8952-48CD-BCFA-A75E6F1696FA}" type="slidenum">
              <a:rPr lang="ru-RU" smtClean="0"/>
              <a:pPr/>
              <a:t>‹#›</a:t>
            </a:fld>
            <a:endParaRPr lang="ru-RU"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BAADE92-7D89-4F69-9935-360C8DCE6D00}" type="datetimeFigureOut">
              <a:rPr lang="ru-RU" smtClean="0"/>
              <a:pPr/>
              <a:t>08.04.2011</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FE9D0EC7-8952-48CD-BCFA-A75E6F1696FA}"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ABAADE92-7D89-4F69-9935-360C8DCE6D00}" type="datetimeFigureOut">
              <a:rPr lang="ru-RU" smtClean="0"/>
              <a:pPr/>
              <a:t>08.04.2011</a:t>
            </a:fld>
            <a:endParaRPr lang="ru-RU" dirty="0"/>
          </a:p>
        </p:txBody>
      </p:sp>
      <p:sp>
        <p:nvSpPr>
          <p:cNvPr id="9" name="Номер слайда 8"/>
          <p:cNvSpPr>
            <a:spLocks noGrp="1"/>
          </p:cNvSpPr>
          <p:nvPr>
            <p:ph type="sldNum" sz="quarter" idx="15"/>
          </p:nvPr>
        </p:nvSpPr>
        <p:spPr/>
        <p:txBody>
          <a:bodyPr/>
          <a:lstStyle/>
          <a:p>
            <a:fld id="{FE9D0EC7-8952-48CD-BCFA-A75E6F1696FA}" type="slidenum">
              <a:rPr lang="ru-RU" smtClean="0"/>
              <a:pPr/>
              <a:t>‹#›</a:t>
            </a:fld>
            <a:endParaRPr lang="ru-RU" dirty="0"/>
          </a:p>
        </p:txBody>
      </p:sp>
      <p:sp>
        <p:nvSpPr>
          <p:cNvPr id="10" name="Нижний колонтитул 9"/>
          <p:cNvSpPr>
            <a:spLocks noGrp="1"/>
          </p:cNvSpPr>
          <p:nvPr>
            <p:ph type="ftr" sz="quarter" idx="16"/>
          </p:nvPr>
        </p:nvSpPr>
        <p:spPr/>
        <p:txBody>
          <a:bodyPr/>
          <a:lstStyle/>
          <a:p>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ABAADE92-7D89-4F69-9935-360C8DCE6D00}" type="datetimeFigureOut">
              <a:rPr lang="ru-RU" smtClean="0"/>
              <a:pPr/>
              <a:t>08.04.2011</a:t>
            </a:fld>
            <a:endParaRPr lang="ru-RU" dirty="0"/>
          </a:p>
        </p:txBody>
      </p:sp>
      <p:sp>
        <p:nvSpPr>
          <p:cNvPr id="9" name="Номер слайда 8"/>
          <p:cNvSpPr>
            <a:spLocks noGrp="1"/>
          </p:cNvSpPr>
          <p:nvPr>
            <p:ph type="sldNum" sz="quarter" idx="11"/>
          </p:nvPr>
        </p:nvSpPr>
        <p:spPr/>
        <p:txBody>
          <a:bodyPr/>
          <a:lstStyle/>
          <a:p>
            <a:fld id="{FE9D0EC7-8952-48CD-BCFA-A75E6F1696FA}" type="slidenum">
              <a:rPr lang="ru-RU" smtClean="0"/>
              <a:pPr/>
              <a:t>‹#›</a:t>
            </a:fld>
            <a:endParaRPr lang="ru-RU" dirty="0"/>
          </a:p>
        </p:txBody>
      </p:sp>
      <p:sp>
        <p:nvSpPr>
          <p:cNvPr id="10" name="Нижний колонтитул 9"/>
          <p:cNvSpPr>
            <a:spLocks noGrp="1"/>
          </p:cNvSpPr>
          <p:nvPr>
            <p:ph type="ftr" sz="quarter" idx="12"/>
          </p:nvPr>
        </p:nvSpPr>
        <p:spPr/>
        <p:txBody>
          <a:bodyPr/>
          <a:lstStyle/>
          <a:p>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BAADE92-7D89-4F69-9935-360C8DCE6D00}" type="datetimeFigureOut">
              <a:rPr lang="ru-RU" smtClean="0"/>
              <a:pPr/>
              <a:t>08.04.2011</a:t>
            </a:fld>
            <a:endParaRPr lang="ru-RU" dirty="0"/>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dirty="0"/>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E9D0EC7-8952-48CD-BCFA-A75E6F1696FA}" type="slidenum">
              <a:rPr lang="ru-RU" smtClean="0"/>
              <a:pPr/>
              <a:t>‹#›</a:t>
            </a:fld>
            <a:endParaRPr lang="ru-RU" dirty="0"/>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42910" y="4429132"/>
            <a:ext cx="8229600" cy="2190752"/>
          </a:xfrm>
        </p:spPr>
        <p:txBody>
          <a:bodyPr>
            <a:normAutofit/>
          </a:bodyPr>
          <a:lstStyle/>
          <a:p>
            <a:pPr marL="273050" indent="258763" algn="just">
              <a:buNone/>
            </a:pPr>
            <a:r>
              <a:rPr lang="ru-RU" sz="1800" b="1" dirty="0" smtClean="0">
                <a:latin typeface="Times New Roman" pitchFamily="18" charset="0"/>
                <a:cs typeface="Times New Roman" pitchFamily="18" charset="0"/>
              </a:rPr>
              <a:t>Наш город богат великими именами. Немало людей посвящают жизнь служению людям, и, как правило, делают это бескорыстно, не ради известности и карьеры.</a:t>
            </a:r>
          </a:p>
          <a:p>
            <a:pPr marL="273050" indent="258763" algn="just">
              <a:buNone/>
            </a:pPr>
            <a:r>
              <a:rPr lang="ru-RU" sz="1800" b="1" dirty="0" smtClean="0">
                <a:latin typeface="Times New Roman" pitchFamily="18" charset="0"/>
                <a:cs typeface="Times New Roman" pitchFamily="18" charset="0"/>
              </a:rPr>
              <a:t>Одним из таких людей является мой земляк – Азолов Владимир Владимирович, который посвятил свою свою жизнь развитию медицины и лечению людей. Его имя известно не только в Нижнем Новгороде и области, но и далеко за его пределами</a:t>
            </a: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p:txBody>
      </p:sp>
      <p:sp>
        <p:nvSpPr>
          <p:cNvPr id="3" name="Заголовок 2"/>
          <p:cNvSpPr>
            <a:spLocks noGrp="1"/>
          </p:cNvSpPr>
          <p:nvPr>
            <p:ph type="title"/>
          </p:nvPr>
        </p:nvSpPr>
        <p:spPr>
          <a:xfrm>
            <a:off x="571472" y="3929066"/>
            <a:ext cx="8229600" cy="504820"/>
          </a:xfrm>
        </p:spPr>
        <p:txBody>
          <a:bodyPr>
            <a:noAutofit/>
          </a:bodyPr>
          <a:lstStyle/>
          <a:p>
            <a:pPr algn="ctr"/>
            <a:r>
              <a:rPr lang="ru-RU" sz="3200" dirty="0" smtClean="0">
                <a:solidFill>
                  <a:srgbClr val="FF0000"/>
                </a:solidFill>
                <a:latin typeface="Mistral" pitchFamily="66" charset="0"/>
                <a:ea typeface="Batang" pitchFamily="18" charset="-127"/>
              </a:rPr>
              <a:t>Введение</a:t>
            </a:r>
            <a:endParaRPr lang="ru-RU" sz="3200" dirty="0">
              <a:solidFill>
                <a:srgbClr val="FF0000"/>
              </a:solidFill>
              <a:latin typeface="Mistral" pitchFamily="66" charset="0"/>
              <a:ea typeface="Batang" pitchFamily="18" charset="-127"/>
            </a:endParaRPr>
          </a:p>
        </p:txBody>
      </p:sp>
      <p:sp>
        <p:nvSpPr>
          <p:cNvPr id="4" name="Подзаголовок 2"/>
          <p:cNvSpPr txBox="1">
            <a:spLocks/>
          </p:cNvSpPr>
          <p:nvPr/>
        </p:nvSpPr>
        <p:spPr>
          <a:xfrm>
            <a:off x="4000496" y="1643050"/>
            <a:ext cx="4786346" cy="1357322"/>
          </a:xfrm>
          <a:prstGeom prst="rect">
            <a:avLst/>
          </a:prstGeom>
        </p:spPr>
        <p:txBody>
          <a:bodyPr vert="horz">
            <a:noAutofit/>
          </a:bodyPr>
          <a:lstStyle/>
          <a:p>
            <a:pPr marL="274320" marR="0" lvl="0" indent="-274320" algn="just" defTabSz="914400" rtl="0" eaLnBrk="1" fontAlgn="auto" latinLnBrk="0" hangingPunct="1">
              <a:lnSpc>
                <a:spcPct val="100000"/>
              </a:lnSpc>
              <a:spcBef>
                <a:spcPts val="600"/>
              </a:spcBef>
              <a:spcAft>
                <a:spcPts val="0"/>
              </a:spcAft>
              <a:buClr>
                <a:schemeClr val="accent2"/>
              </a:buClr>
              <a:buSzPct val="85000"/>
              <a:tabLst/>
              <a:defRPr/>
            </a:pPr>
            <a:r>
              <a:rPr kumimoji="0" lang="ru-RU" sz="2400" u="none" strike="noStrike" kern="1200" cap="none" spc="0" normalizeH="0" baseline="0" noProof="0" dirty="0" smtClean="0">
                <a:ln>
                  <a:noFill/>
                </a:ln>
                <a:solidFill>
                  <a:schemeClr val="tx1"/>
                </a:solidFill>
                <a:effectLst/>
                <a:uLnTx/>
                <a:uFillTx/>
                <a:latin typeface="Mistral" pitchFamily="66" charset="0"/>
                <a:cs typeface="Times New Roman" pitchFamily="18" charset="0"/>
              </a:rPr>
              <a:t>«Всё, что создано на земле, всё создано руками человека», - писал когда-то </a:t>
            </a:r>
            <a:r>
              <a:rPr kumimoji="0" lang="ru-RU" sz="2400" u="none" strike="noStrike" kern="1200" cap="none" spc="0" normalizeH="0" baseline="0" noProof="0" dirty="0" err="1" smtClean="0">
                <a:ln>
                  <a:noFill/>
                </a:ln>
                <a:solidFill>
                  <a:schemeClr val="tx1"/>
                </a:solidFill>
                <a:effectLst/>
                <a:uLnTx/>
                <a:uFillTx/>
                <a:latin typeface="Mistral" pitchFamily="66" charset="0"/>
                <a:cs typeface="Times New Roman" pitchFamily="18" charset="0"/>
              </a:rPr>
              <a:t>Азолов</a:t>
            </a:r>
            <a:r>
              <a:rPr kumimoji="0" lang="ru-RU" sz="2400" u="none" strike="noStrike" kern="1200" cap="none" spc="0" normalizeH="0" baseline="0" noProof="0" dirty="0" smtClean="0">
                <a:ln>
                  <a:noFill/>
                </a:ln>
                <a:solidFill>
                  <a:schemeClr val="tx1"/>
                </a:solidFill>
                <a:effectLst/>
                <a:uLnTx/>
                <a:uFillTx/>
                <a:latin typeface="Mistral" pitchFamily="66" charset="0"/>
                <a:cs typeface="Times New Roman" pitchFamily="18" charset="0"/>
              </a:rPr>
              <a:t> Вадим Владимирович, объясняя причину выбора своей специальности – хирургии кисти.</a:t>
            </a:r>
            <a:endParaRPr kumimoji="0" lang="ru-RU" sz="2400" u="none" strike="noStrike" kern="1200" cap="none" spc="0" normalizeH="0" baseline="0" noProof="0" dirty="0">
              <a:ln>
                <a:noFill/>
              </a:ln>
              <a:solidFill>
                <a:schemeClr val="tx1"/>
              </a:solidFill>
              <a:effectLst/>
              <a:uLnTx/>
              <a:uFillTx/>
              <a:latin typeface="Mistral" pitchFamily="66" charset="0"/>
              <a:cs typeface="Times New Roman" pitchFamily="18" charset="0"/>
            </a:endParaRPr>
          </a:p>
        </p:txBody>
      </p:sp>
      <p:sp>
        <p:nvSpPr>
          <p:cNvPr id="5" name="Прямоугольник 4"/>
          <p:cNvSpPr/>
          <p:nvPr/>
        </p:nvSpPr>
        <p:spPr>
          <a:xfrm>
            <a:off x="500034" y="642918"/>
            <a:ext cx="3786214" cy="2862322"/>
          </a:xfrm>
          <a:prstGeom prst="rect">
            <a:avLst/>
          </a:prstGeom>
          <a:noFill/>
        </p:spPr>
        <p:txBody>
          <a:bodyPr wrap="square" lIns="91440" tIns="45720" rIns="91440" bIns="45720">
            <a:spAutoFit/>
            <a:scene3d>
              <a:camera prst="isometricRightUp"/>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6000" b="1" dirty="0" smtClean="0">
                <a:ln/>
                <a:solidFill>
                  <a:schemeClr val="accent3"/>
                </a:solidFill>
              </a:rPr>
              <a:t>Сердце </a:t>
            </a:r>
          </a:p>
          <a:p>
            <a:pPr algn="ctr"/>
            <a:r>
              <a:rPr lang="ru-RU" sz="6000" b="1" dirty="0" smtClean="0">
                <a:ln/>
                <a:solidFill>
                  <a:schemeClr val="accent3"/>
                </a:solidFill>
              </a:rPr>
              <a:t>отданное </a:t>
            </a:r>
          </a:p>
          <a:p>
            <a:pPr algn="ctr"/>
            <a:r>
              <a:rPr lang="ru-RU" sz="6000" b="1" dirty="0" smtClean="0">
                <a:ln/>
                <a:solidFill>
                  <a:schemeClr val="accent3"/>
                </a:solidFill>
              </a:rPr>
              <a:t>людям</a:t>
            </a:r>
            <a:endParaRPr lang="ru-RU" sz="6000" b="1" dirty="0">
              <a:ln/>
              <a:solidFill>
                <a:schemeClr val="accent3"/>
              </a:solidFill>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42852"/>
            <a:ext cx="4143404" cy="1500198"/>
          </a:xfrm>
        </p:spPr>
        <p:txBody>
          <a:bodyPr>
            <a:noAutofit/>
          </a:bodyPr>
          <a:lstStyle/>
          <a:p>
            <a:pPr algn="ctr"/>
            <a:r>
              <a:rPr lang="ru-RU" sz="2400" b="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Азолов</a:t>
            </a:r>
            <a:r>
              <a:rPr lang="ru-RU" sz="2400" b="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r>
            <a:br>
              <a:rPr lang="ru-RU" sz="2400" b="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lang="ru-RU" sz="2400" b="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Вадим </a:t>
            </a:r>
            <a:br>
              <a:rPr lang="ru-RU" sz="2400" b="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lang="ru-RU" sz="2400" b="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Владимирович</a:t>
            </a:r>
            <a:endParaRPr lang="ru-RU" sz="2400" b="0"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5" name="Рисунок 4" descr="Отсканировано 26.02.2011 14-19_000 (6).jpg"/>
          <p:cNvPicPr>
            <a:picLocks noGrp="1" noChangeAspect="1"/>
          </p:cNvPicPr>
          <p:nvPr>
            <p:ph type="pic" idx="1"/>
          </p:nvPr>
        </p:nvPicPr>
        <p:blipFill>
          <a:blip r:embed="rId2" cstate="print"/>
          <a:srcRect t="13343" b="13343"/>
          <a:stretch>
            <a:fillRect/>
          </a:stretch>
        </p:blipFill>
        <p:spPr>
          <a:xfrm>
            <a:off x="928662" y="1928802"/>
            <a:ext cx="2857520" cy="2857520"/>
          </a:xfrm>
          <a:effectLst>
            <a:glow rad="228600">
              <a:schemeClr val="accent5">
                <a:satMod val="175000"/>
                <a:alpha val="40000"/>
              </a:schemeClr>
            </a:glow>
            <a:outerShdw blurRad="88900" sx="103000" sy="103000" algn="ctr" rotWithShape="0">
              <a:prstClr val="black">
                <a:alpha val="32000"/>
              </a:prstClr>
            </a:outerShdw>
            <a:softEdge rad="31750"/>
          </a:effectLst>
          <a:scene3d>
            <a:camera prst="obliqueTopRight"/>
            <a:lightRig rig="threePt" dir="t"/>
          </a:scene3d>
          <a:sp3d/>
        </p:spPr>
      </p:pic>
      <p:sp>
        <p:nvSpPr>
          <p:cNvPr id="6" name="TextBox 5"/>
          <p:cNvSpPr txBox="1"/>
          <p:nvPr/>
        </p:nvSpPr>
        <p:spPr>
          <a:xfrm>
            <a:off x="357158" y="5286388"/>
            <a:ext cx="4429156" cy="738664"/>
          </a:xfrm>
          <a:prstGeom prst="rect">
            <a:avLst/>
          </a:prstGeom>
          <a:noFill/>
        </p:spPr>
        <p:txBody>
          <a:bodyPr wrap="square" rtlCol="0">
            <a:spAutoFit/>
          </a:bodyPr>
          <a:lstStyle/>
          <a:p>
            <a:r>
              <a:rPr lang="ru-RU" sz="1400" b="1" dirty="0" smtClean="0">
                <a:solidFill>
                  <a:srgbClr val="FF0000"/>
                </a:solidFill>
                <a:latin typeface="Times New Roman" pitchFamily="18" charset="0"/>
                <a:cs typeface="Times New Roman" pitchFamily="18" charset="0"/>
              </a:rPr>
              <a:t>Выпускник Кантауровской школы 1954 г.</a:t>
            </a:r>
          </a:p>
          <a:p>
            <a:r>
              <a:rPr lang="ru-RU" sz="1400" b="1" dirty="0" smtClean="0">
                <a:solidFill>
                  <a:srgbClr val="FF0000"/>
                </a:solidFill>
                <a:latin typeface="Times New Roman" pitchFamily="18" charset="0"/>
                <a:cs typeface="Times New Roman" pitchFamily="18" charset="0"/>
              </a:rPr>
              <a:t>Почётный гражданин села Кантаурова.</a:t>
            </a:r>
          </a:p>
          <a:p>
            <a:r>
              <a:rPr lang="ru-RU" sz="1400" b="1" dirty="0" smtClean="0">
                <a:solidFill>
                  <a:srgbClr val="FF0000"/>
                </a:solidFill>
              </a:rPr>
              <a:t>Почётный гражданин Нижегородской области</a:t>
            </a:r>
            <a:endParaRPr lang="ru-RU" sz="1400" b="1" dirty="0">
              <a:solidFill>
                <a:srgbClr val="FF0000"/>
              </a:solidFill>
              <a:latin typeface="Times New Roman" pitchFamily="18" charset="0"/>
              <a:cs typeface="Times New Roman" pitchFamily="18" charset="0"/>
            </a:endParaRPr>
          </a:p>
        </p:txBody>
      </p:sp>
      <p:sp>
        <p:nvSpPr>
          <p:cNvPr id="7" name="Текст 6"/>
          <p:cNvSpPr>
            <a:spLocks noGrp="1"/>
          </p:cNvSpPr>
          <p:nvPr>
            <p:ph type="body" sz="half" idx="2"/>
          </p:nvPr>
        </p:nvSpPr>
        <p:spPr>
          <a:xfrm>
            <a:off x="4932040" y="332656"/>
            <a:ext cx="3926240" cy="5882426"/>
          </a:xfrm>
        </p:spPr>
        <p:txBody>
          <a:bodyPr>
            <a:noAutofit/>
          </a:bodyPr>
          <a:lstStyle/>
          <a:p>
            <a:pPr indent="173038"/>
            <a:r>
              <a:rPr lang="ru-RU" sz="1200" dirty="0" smtClean="0"/>
              <a:t>Директор Нижегородского научно-исследовательского института травматологии и ортопедии(1984 – 2005), доктор медицинских наук, профессор, академик Российской инженерной академии, заслуженный деятель науки РФ, лауреат Государственной премии СССР, член международной ассоциации травматологов  и ортопедов (</a:t>
            </a:r>
            <a:r>
              <a:rPr lang="en-US" sz="1200" dirty="0" smtClean="0"/>
              <a:t>SIKOT)</a:t>
            </a:r>
            <a:r>
              <a:rPr lang="ru-RU" sz="1200" dirty="0" smtClean="0"/>
              <a:t>, член Нью-Йоркской академии наук, главный специалист по лечению термических травм РФ, главный травматолог-ортопед Приволжского территориального округа, почётный гражданин Нижегородской области, за выдающийся вклад в развитие травматологии и ортопедии награждён медалью им. </a:t>
            </a:r>
            <a:r>
              <a:rPr lang="ru-RU" sz="1200" dirty="0" err="1" smtClean="0"/>
              <a:t>Приорова</a:t>
            </a:r>
            <a:r>
              <a:rPr lang="ru-RU" sz="1200" dirty="0" smtClean="0"/>
              <a:t> Н.Н, кавалер ордена Дружбы Народов. </a:t>
            </a:r>
          </a:p>
          <a:p>
            <a:pPr indent="173038"/>
            <a:r>
              <a:rPr lang="ru-RU" sz="1200" dirty="0" smtClean="0"/>
              <a:t>Автор более 200 научных работ (в т.ч. 2 монографии), имеет 15 патентов на изобретения (по реконструктивно-восстановительной хирургии кисти).</a:t>
            </a:r>
          </a:p>
          <a:p>
            <a:pPr indent="173038"/>
            <a:r>
              <a:rPr lang="ru-RU" sz="1200" dirty="0" smtClean="0"/>
              <a:t>За весомый вклад в развитие научно-производственного и культурного потенциала Нижегородской области имя </a:t>
            </a:r>
            <a:r>
              <a:rPr lang="ru-RU" sz="1200" dirty="0" err="1" smtClean="0"/>
              <a:t>Азолова</a:t>
            </a:r>
            <a:r>
              <a:rPr lang="ru-RU" sz="1200" dirty="0" smtClean="0"/>
              <a:t> В.В. наряду с именами лучших людей Нижегородского края внесено в биографическую энциклопедию «Кто есть кто в Нижегородской области» в 2000 г.</a:t>
            </a:r>
            <a:endParaRPr lang="ru-RU" sz="1200" dirty="0"/>
          </a:p>
        </p:txBody>
      </p:sp>
    </p:spTree>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2910" y="214290"/>
            <a:ext cx="7429552" cy="2062103"/>
          </a:xfrm>
          <a:prstGeom prst="rect">
            <a:avLst/>
          </a:prstGeom>
          <a:noFill/>
        </p:spPr>
        <p:txBody>
          <a:bodyPr wrap="square" rtlCol="0">
            <a:spAutoFit/>
          </a:bodyPr>
          <a:lstStyle/>
          <a:p>
            <a:pPr indent="173038" algn="just"/>
            <a:r>
              <a:rPr lang="ru-RU" sz="1600" b="1" dirty="0" smtClean="0">
                <a:latin typeface="Times New Roman" pitchFamily="18" charset="0"/>
                <a:cs typeface="Times New Roman" pitchFamily="18" charset="0"/>
              </a:rPr>
              <a:t>Азолов Владимир Владимирович родился 28 мая 1937 года в семье врачей. Идеалом врача и женщины стала для него его мама – Балахонова Лина Евстафьевна. Врач от Бога – она умела лечить не только с помощью лекарств, но и улыбкой, взглядом, неподдельной заботой и вниманием к человеку. С самого раннего детства перед ним был пример беззаветного служения людям. Во многом выбор его профессиональной деятельности был определён именно ею: мы хотим быть похожими на тех, кого любим и уважаем.</a:t>
            </a:r>
            <a:endParaRPr lang="ru-RU" sz="1600" b="1" dirty="0">
              <a:latin typeface="Times New Roman" pitchFamily="18" charset="0"/>
              <a:cs typeface="Times New Roman" pitchFamily="18" charset="0"/>
            </a:endParaRPr>
          </a:p>
        </p:txBody>
      </p:sp>
      <p:pic>
        <p:nvPicPr>
          <p:cNvPr id="1026" name="Picture 2" descr="C:\Users\Юлия\Desktop\пир.jpg"/>
          <p:cNvPicPr>
            <a:picLocks noGrp="1" noChangeAspect="1" noChangeArrowheads="1"/>
          </p:cNvPicPr>
          <p:nvPr>
            <p:ph sz="half" idx="1"/>
          </p:nvPr>
        </p:nvPicPr>
        <p:blipFill>
          <a:blip r:embed="rId2" cstate="print"/>
          <a:srcRect/>
          <a:stretch>
            <a:fillRect/>
          </a:stretch>
        </p:blipFill>
        <p:spPr bwMode="auto">
          <a:xfrm>
            <a:off x="428597" y="3143248"/>
            <a:ext cx="1643074" cy="2374320"/>
          </a:xfrm>
          <a:prstGeom prst="rect">
            <a:avLst/>
          </a:prstGeom>
          <a:noFill/>
          <a:effectLst>
            <a:glow rad="139700">
              <a:schemeClr val="accent3">
                <a:satMod val="175000"/>
                <a:alpha val="40000"/>
              </a:schemeClr>
            </a:glow>
          </a:effectLst>
        </p:spPr>
      </p:pic>
      <p:pic>
        <p:nvPicPr>
          <p:cNvPr id="1027" name="Picture 3" descr="C:\Users\Юлия\Desktop\апитпр.jpg"/>
          <p:cNvPicPr>
            <a:picLocks noGrp="1" noChangeAspect="1" noChangeArrowheads="1"/>
          </p:cNvPicPr>
          <p:nvPr>
            <p:ph sz="half" idx="2"/>
          </p:nvPr>
        </p:nvPicPr>
        <p:blipFill>
          <a:blip r:embed="rId3" cstate="print"/>
          <a:stretch>
            <a:fillRect/>
          </a:stretch>
        </p:blipFill>
        <p:spPr bwMode="auto">
          <a:xfrm>
            <a:off x="6357951" y="3000373"/>
            <a:ext cx="1859560" cy="2357454"/>
          </a:xfrm>
          <a:prstGeom prst="rect">
            <a:avLst/>
          </a:prstGeom>
          <a:noFill/>
          <a:effectLst>
            <a:glow rad="228600">
              <a:schemeClr val="accent4">
                <a:satMod val="175000"/>
                <a:alpha val="40000"/>
              </a:schemeClr>
            </a:glow>
            <a:innerShdw blurRad="63500" dist="50800" dir="18900000">
              <a:prstClr val="black">
                <a:alpha val="50000"/>
              </a:prstClr>
            </a:innerShdw>
          </a:effectLst>
        </p:spPr>
      </p:pic>
      <p:pic>
        <p:nvPicPr>
          <p:cNvPr id="1028" name="Picture 4" descr="C:\Users\Юлия\Desktop\Отсканировано 26.02.2011 14-19_000 (5).jpg"/>
          <p:cNvPicPr>
            <a:picLocks noChangeAspect="1" noChangeArrowheads="1"/>
          </p:cNvPicPr>
          <p:nvPr/>
        </p:nvPicPr>
        <p:blipFill>
          <a:blip r:embed="rId4" cstate="print"/>
          <a:srcRect/>
          <a:stretch>
            <a:fillRect/>
          </a:stretch>
        </p:blipFill>
        <p:spPr bwMode="auto">
          <a:xfrm>
            <a:off x="2928926" y="2643182"/>
            <a:ext cx="2714643" cy="2100815"/>
          </a:xfrm>
          <a:prstGeom prst="rect">
            <a:avLst/>
          </a:prstGeom>
          <a:noFill/>
          <a:effectLst>
            <a:glow rad="139700">
              <a:schemeClr val="accent1">
                <a:satMod val="175000"/>
                <a:alpha val="40000"/>
              </a:schemeClr>
            </a:glow>
          </a:effectLst>
        </p:spPr>
      </p:pic>
      <p:sp>
        <p:nvSpPr>
          <p:cNvPr id="9" name="TextBox 8"/>
          <p:cNvSpPr txBox="1"/>
          <p:nvPr/>
        </p:nvSpPr>
        <p:spPr>
          <a:xfrm>
            <a:off x="2714612" y="4786322"/>
            <a:ext cx="2786082" cy="307777"/>
          </a:xfrm>
          <a:prstGeom prst="rect">
            <a:avLst/>
          </a:prstGeom>
          <a:noFill/>
        </p:spPr>
        <p:txBody>
          <a:bodyPr wrap="square" rtlCol="0">
            <a:spAutoFit/>
          </a:bodyPr>
          <a:lstStyle/>
          <a:p>
            <a:pPr algn="ctr"/>
            <a:r>
              <a:rPr lang="ru-RU" sz="1400" b="1" dirty="0" smtClean="0">
                <a:solidFill>
                  <a:srgbClr val="FF0000"/>
                </a:solidFill>
                <a:latin typeface="Times New Roman" pitchFamily="18" charset="0"/>
                <a:cs typeface="Times New Roman" pitchFamily="18" charset="0"/>
              </a:rPr>
              <a:t>Борис, Вера и Вадим Азоловы.</a:t>
            </a:r>
            <a:endParaRPr lang="ru-RU" sz="1400" b="1" dirty="0">
              <a:solidFill>
                <a:srgbClr val="FF0000"/>
              </a:solidFill>
              <a:latin typeface="Times New Roman" pitchFamily="18" charset="0"/>
              <a:cs typeface="Times New Roman" pitchFamily="18" charset="0"/>
            </a:endParaRPr>
          </a:p>
        </p:txBody>
      </p:sp>
      <p:sp>
        <p:nvSpPr>
          <p:cNvPr id="12" name="TextBox 11"/>
          <p:cNvSpPr txBox="1"/>
          <p:nvPr/>
        </p:nvSpPr>
        <p:spPr>
          <a:xfrm>
            <a:off x="0" y="5786454"/>
            <a:ext cx="3000364" cy="523220"/>
          </a:xfrm>
          <a:prstGeom prst="rect">
            <a:avLst/>
          </a:prstGeom>
          <a:noFill/>
        </p:spPr>
        <p:txBody>
          <a:bodyPr wrap="square" rtlCol="0">
            <a:spAutoFit/>
          </a:bodyPr>
          <a:lstStyle/>
          <a:p>
            <a:pPr algn="ctr"/>
            <a:r>
              <a:rPr lang="ru-RU" sz="1400" b="1" dirty="0" smtClean="0">
                <a:solidFill>
                  <a:srgbClr val="FF0000"/>
                </a:solidFill>
                <a:latin typeface="Times New Roman" pitchFamily="18" charset="0"/>
                <a:cs typeface="Times New Roman" pitchFamily="18" charset="0"/>
              </a:rPr>
              <a:t>Балахонова Лина Евстафьевна</a:t>
            </a:r>
          </a:p>
          <a:p>
            <a:pPr algn="ctr"/>
            <a:r>
              <a:rPr lang="ru-RU" sz="1400" b="1" dirty="0" smtClean="0">
                <a:solidFill>
                  <a:srgbClr val="FF0000"/>
                </a:solidFill>
                <a:latin typeface="Times New Roman" pitchFamily="18" charset="0"/>
                <a:cs typeface="Times New Roman" pitchFamily="18" charset="0"/>
              </a:rPr>
              <a:t>(мама)</a:t>
            </a:r>
            <a:endParaRPr lang="ru-RU" sz="1400" b="1" dirty="0">
              <a:solidFill>
                <a:srgbClr val="FF0000"/>
              </a:solidFill>
              <a:latin typeface="Times New Roman" pitchFamily="18" charset="0"/>
              <a:cs typeface="Times New Roman" pitchFamily="18" charset="0"/>
            </a:endParaRPr>
          </a:p>
        </p:txBody>
      </p:sp>
      <p:sp>
        <p:nvSpPr>
          <p:cNvPr id="13" name="TextBox 12"/>
          <p:cNvSpPr txBox="1"/>
          <p:nvPr/>
        </p:nvSpPr>
        <p:spPr>
          <a:xfrm>
            <a:off x="5786446" y="5786454"/>
            <a:ext cx="2928958" cy="523220"/>
          </a:xfrm>
          <a:prstGeom prst="rect">
            <a:avLst/>
          </a:prstGeom>
          <a:noFill/>
        </p:spPr>
        <p:txBody>
          <a:bodyPr wrap="square" rtlCol="0">
            <a:spAutoFit/>
          </a:bodyPr>
          <a:lstStyle/>
          <a:p>
            <a:pPr algn="ctr"/>
            <a:r>
              <a:rPr lang="ru-RU" sz="1400" b="1" dirty="0" smtClean="0">
                <a:solidFill>
                  <a:srgbClr val="FF0000"/>
                </a:solidFill>
                <a:latin typeface="Times New Roman" pitchFamily="18" charset="0"/>
                <a:cs typeface="Times New Roman" pitchFamily="18" charset="0"/>
              </a:rPr>
              <a:t>Азолов Владимир Васильевич</a:t>
            </a:r>
          </a:p>
          <a:p>
            <a:pPr algn="ctr"/>
            <a:r>
              <a:rPr lang="ru-RU" sz="1400" b="1" dirty="0" smtClean="0">
                <a:solidFill>
                  <a:srgbClr val="FF0000"/>
                </a:solidFill>
                <a:latin typeface="Times New Roman" pitchFamily="18" charset="0"/>
                <a:cs typeface="Times New Roman" pitchFamily="18" charset="0"/>
              </a:rPr>
              <a:t>(отец)</a:t>
            </a:r>
            <a:endParaRPr lang="ru-RU" sz="1400" b="1" dirty="0">
              <a:solidFill>
                <a:srgbClr val="FF0000"/>
              </a:solidFill>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642918"/>
            <a:ext cx="3429000" cy="500066"/>
          </a:xfrm>
        </p:spPr>
        <p:txBody>
          <a:bodyPr>
            <a:noAutofit/>
          </a:bodyPr>
          <a:lstStyle/>
          <a:p>
            <a:pPr algn="ctr"/>
            <a:r>
              <a:rPr lang="ru-RU" sz="3200"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Times New Roman" pitchFamily="18" charset="0"/>
                <a:cs typeface="Times New Roman" pitchFamily="18" charset="0"/>
              </a:rPr>
              <a:t>Студенческие годы</a:t>
            </a:r>
            <a:endParaRPr lang="ru-RU" sz="3200"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3" name="Текст 2"/>
          <p:cNvSpPr>
            <a:spLocks noGrp="1"/>
          </p:cNvSpPr>
          <p:nvPr>
            <p:ph type="body" sz="half" idx="2"/>
          </p:nvPr>
        </p:nvSpPr>
        <p:spPr>
          <a:xfrm>
            <a:off x="3643306" y="428604"/>
            <a:ext cx="4857760" cy="2286016"/>
          </a:xfrm>
        </p:spPr>
        <p:txBody>
          <a:bodyPr>
            <a:noAutofit/>
          </a:bodyPr>
          <a:lstStyle/>
          <a:p>
            <a:pPr indent="266700"/>
            <a:r>
              <a:rPr lang="ru-RU" sz="1400" b="1" dirty="0" smtClean="0">
                <a:effectLst/>
                <a:latin typeface="Times New Roman" pitchFamily="18" charset="0"/>
                <a:cs typeface="Times New Roman" pitchFamily="18" charset="0"/>
              </a:rPr>
              <a:t>В 1955 году Азолов В.В. поступил в Горьковский Медицинский институт . За годы учёбы в институте он успел удачно поработать в Казахстане, получить медаль «За освоение Целины», побывать на военных сборах, поработать врачом «скорой помощи»…Но главное – это, конечно, учёба, научная работа. Так что к моменту окончания института в 1961 году он был уже хорошим специалистом. </a:t>
            </a:r>
            <a:endParaRPr lang="ru-RU" sz="1400" b="1" dirty="0">
              <a:effectLst/>
              <a:latin typeface="Times New Roman" pitchFamily="18" charset="0"/>
              <a:cs typeface="Times New Roman" pitchFamily="18" charset="0"/>
            </a:endParaRPr>
          </a:p>
        </p:txBody>
      </p:sp>
      <p:pic>
        <p:nvPicPr>
          <p:cNvPr id="1026" name="Picture 2" descr="C:\Users\Юлия\Desktop\290320111721.jpg"/>
          <p:cNvPicPr>
            <a:picLocks noChangeAspect="1" noChangeArrowheads="1"/>
          </p:cNvPicPr>
          <p:nvPr/>
        </p:nvPicPr>
        <p:blipFill>
          <a:blip r:embed="rId2" cstate="print"/>
          <a:srcRect/>
          <a:stretch>
            <a:fillRect/>
          </a:stretch>
        </p:blipFill>
        <p:spPr bwMode="auto">
          <a:xfrm>
            <a:off x="642910" y="1142984"/>
            <a:ext cx="2428892" cy="3102070"/>
          </a:xfrm>
          <a:prstGeom prst="rect">
            <a:avLst/>
          </a:prstGeom>
          <a:noFill/>
          <a:effectLst>
            <a:glow rad="101600">
              <a:schemeClr val="accent4">
                <a:satMod val="175000"/>
                <a:alpha val="40000"/>
              </a:schemeClr>
            </a:glow>
          </a:effectLst>
        </p:spPr>
      </p:pic>
      <p:sp>
        <p:nvSpPr>
          <p:cNvPr id="6" name="TextBox 5"/>
          <p:cNvSpPr txBox="1"/>
          <p:nvPr/>
        </p:nvSpPr>
        <p:spPr>
          <a:xfrm>
            <a:off x="0" y="4357694"/>
            <a:ext cx="3500462" cy="461665"/>
          </a:xfrm>
          <a:prstGeom prst="rect">
            <a:avLst/>
          </a:prstGeom>
          <a:noFill/>
        </p:spPr>
        <p:txBody>
          <a:bodyPr wrap="square" rtlCol="0">
            <a:spAutoFit/>
          </a:bodyPr>
          <a:lstStyle/>
          <a:p>
            <a:pPr algn="ctr"/>
            <a:r>
              <a:rPr lang="ru-RU" sz="2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Военные сборы</a:t>
            </a:r>
            <a:endParaRPr lang="ru-RU" sz="2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endParaRPr>
          </a:p>
        </p:txBody>
      </p:sp>
      <p:sp>
        <p:nvSpPr>
          <p:cNvPr id="7" name="Прямоугольник 6"/>
          <p:cNvSpPr/>
          <p:nvPr/>
        </p:nvSpPr>
        <p:spPr>
          <a:xfrm>
            <a:off x="3571868" y="2643182"/>
            <a:ext cx="5072098" cy="3754874"/>
          </a:xfrm>
          <a:prstGeom prst="rect">
            <a:avLst/>
          </a:prstGeom>
        </p:spPr>
        <p:txBody>
          <a:bodyPr wrap="square">
            <a:spAutoFit/>
          </a:bodyPr>
          <a:lstStyle/>
          <a:p>
            <a:pPr indent="266700" algn="just"/>
            <a:r>
              <a:rPr lang="ru-RU" sz="1400" b="1" dirty="0" smtClean="0">
                <a:effectLst/>
                <a:latin typeface="Times New Roman" pitchFamily="18" charset="0"/>
                <a:cs typeface="Times New Roman" pitchFamily="18" charset="0"/>
              </a:rPr>
              <a:t>В 1963 году Вадим Владимирович поступил в аспирантуру при Горьковском научно-исследовательском институте травматологии и ортопедии, которую окончил в 1966 году, в том же году защитил кандидатскую диссертацию и был зачислен младшим научным сотрудником ГИТО. В 1968 году </a:t>
            </a:r>
            <a:r>
              <a:rPr lang="ru-RU" sz="1400" b="1" dirty="0" err="1" smtClean="0">
                <a:effectLst/>
                <a:latin typeface="Times New Roman" pitchFamily="18" charset="0"/>
                <a:cs typeface="Times New Roman" pitchFamily="18" charset="0"/>
              </a:rPr>
              <a:t>Азолов</a:t>
            </a:r>
            <a:r>
              <a:rPr lang="ru-RU" sz="1400" b="1" dirty="0" smtClean="0">
                <a:effectLst/>
                <a:latin typeface="Times New Roman" pitchFamily="18" charset="0"/>
                <a:cs typeface="Times New Roman" pitchFamily="18" charset="0"/>
              </a:rPr>
              <a:t> становится руководителем отдела челюстно-лицевой хирургии (теперь – отделение кисти) и в этой должности работает до 1984 г. В 1971 году ему присвоено учёное звание «старший научный сотрудник», в 1977 году он защитил докторскую диссертацию в ЦИТО.</a:t>
            </a:r>
          </a:p>
          <a:p>
            <a:pPr indent="266700" algn="just"/>
            <a:r>
              <a:rPr lang="ru-RU" sz="1400" b="1" dirty="0" smtClean="0">
                <a:effectLst/>
                <a:latin typeface="Times New Roman" pitchFamily="18" charset="0"/>
                <a:cs typeface="Times New Roman" pitchFamily="18" charset="0"/>
              </a:rPr>
              <a:t>С 1984 г. по 2005 г. доктор медицинских наук </a:t>
            </a:r>
            <a:r>
              <a:rPr lang="ru-RU" sz="1400" b="1" dirty="0" err="1" smtClean="0">
                <a:effectLst/>
                <a:latin typeface="Times New Roman" pitchFamily="18" charset="0"/>
                <a:cs typeface="Times New Roman" pitchFamily="18" charset="0"/>
              </a:rPr>
              <a:t>Азолов</a:t>
            </a:r>
            <a:r>
              <a:rPr lang="ru-RU" sz="1400" b="1" dirty="0" smtClean="0">
                <a:effectLst/>
                <a:latin typeface="Times New Roman" pitchFamily="18" charset="0"/>
                <a:cs typeface="Times New Roman" pitchFamily="18" charset="0"/>
              </a:rPr>
              <a:t> В.В. – директор Горьковского НИИ травматологии и ортопедии.  </a:t>
            </a:r>
          </a:p>
          <a:p>
            <a:pPr indent="266700" algn="just"/>
            <a:r>
              <a:rPr lang="ru-RU" sz="1400" b="1" dirty="0" smtClean="0">
                <a:effectLst/>
                <a:latin typeface="Times New Roman" pitchFamily="18" charset="0"/>
                <a:cs typeface="Times New Roman" pitchFamily="18" charset="0"/>
              </a:rPr>
              <a:t>Институт был создан в 1946 году на базе военного госпиталя, под который в свою очередь в годы Великой Отечественной войны была отдана обычная городская школа.</a:t>
            </a:r>
          </a:p>
        </p:txBody>
      </p:sp>
    </p:spTree>
  </p:cSld>
  <p:clrMapOvr>
    <a:masterClrMapping/>
  </p:clrMapOvr>
  <p:transition>
    <p:cover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214290"/>
            <a:ext cx="6215106" cy="428628"/>
          </a:xfrm>
        </p:spPr>
        <p:txBody>
          <a:bodyPr/>
          <a:lstStyle/>
          <a:p>
            <a:pPr algn="ctr"/>
            <a:r>
              <a:rPr lang="ru-RU" sz="3600" b="1"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Выдающийся человек.</a:t>
            </a:r>
            <a:endParaRPr lang="ru-RU" sz="3600" b="1"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3" name="Текст 2"/>
          <p:cNvSpPr>
            <a:spLocks noGrp="1"/>
          </p:cNvSpPr>
          <p:nvPr>
            <p:ph type="body" idx="1"/>
          </p:nvPr>
        </p:nvSpPr>
        <p:spPr>
          <a:xfrm>
            <a:off x="4357686" y="4286256"/>
            <a:ext cx="4572032" cy="2214578"/>
          </a:xfrm>
        </p:spPr>
        <p:txBody>
          <a:bodyPr>
            <a:normAutofit fontScale="92500"/>
          </a:bodyPr>
          <a:lstStyle/>
          <a:p>
            <a:pPr algn="just"/>
            <a:r>
              <a:rPr lang="ru-RU" sz="1400" b="1" dirty="0" smtClean="0">
                <a:latin typeface="Times New Roman" pitchFamily="18" charset="0"/>
                <a:cs typeface="Times New Roman" pitchFamily="18" charset="0"/>
              </a:rPr>
              <a:t>Вадим Владимирович за свой долгий стаж работы сделал более </a:t>
            </a:r>
          </a:p>
          <a:p>
            <a:pPr algn="just"/>
            <a:r>
              <a:rPr lang="ru-RU" sz="1400" b="1" dirty="0" smtClean="0">
                <a:latin typeface="Times New Roman" pitchFamily="18" charset="0"/>
                <a:cs typeface="Times New Roman" pitchFamily="18" charset="0"/>
              </a:rPr>
              <a:t>6 000 операций. «Люблю и умею это делать. Жаль, что, став директором института, меньше стал оперировать. Так что, когда стою у операционного стола – это для меня праздник»,- говорит профессор. «Он оперирует, как Бог- это уже из отзывов о нём коллег, - когда он проводил показательные операции в ЦИТО, все сбегались смотреть  как на чудо».</a:t>
            </a:r>
          </a:p>
          <a:p>
            <a:pPr algn="just"/>
            <a:endParaRPr lang="ru-RU" sz="1400" dirty="0">
              <a:latin typeface="Times New Roman" pitchFamily="18" charset="0"/>
              <a:cs typeface="Times New Roman" pitchFamily="18" charset="0"/>
            </a:endParaRPr>
          </a:p>
        </p:txBody>
      </p:sp>
      <p:pic>
        <p:nvPicPr>
          <p:cNvPr id="2050" name="Picture 2" descr="C:\Users\Юлия\Desktop\КАПМИ.jpg"/>
          <p:cNvPicPr>
            <a:picLocks noChangeAspect="1" noChangeArrowheads="1"/>
          </p:cNvPicPr>
          <p:nvPr/>
        </p:nvPicPr>
        <p:blipFill>
          <a:blip r:embed="rId2" cstate="print"/>
          <a:srcRect/>
          <a:stretch>
            <a:fillRect/>
          </a:stretch>
        </p:blipFill>
        <p:spPr bwMode="auto">
          <a:xfrm>
            <a:off x="6643702" y="1428736"/>
            <a:ext cx="1643074" cy="2474784"/>
          </a:xfrm>
          <a:prstGeom prst="rect">
            <a:avLst/>
          </a:prstGeom>
          <a:noFill/>
          <a:ln w="31750" cmpd="thickThin">
            <a:solidFill>
              <a:srgbClr val="FF0000"/>
            </a:solidFill>
            <a:bevel/>
          </a:ln>
        </p:spPr>
      </p:pic>
      <p:sp>
        <p:nvSpPr>
          <p:cNvPr id="5" name="Прямоугольник 4"/>
          <p:cNvSpPr/>
          <p:nvPr/>
        </p:nvSpPr>
        <p:spPr>
          <a:xfrm>
            <a:off x="428596" y="714356"/>
            <a:ext cx="4572000" cy="2893100"/>
          </a:xfrm>
          <a:prstGeom prst="rect">
            <a:avLst/>
          </a:prstGeom>
        </p:spPr>
        <p:txBody>
          <a:bodyPr>
            <a:spAutoFit/>
          </a:bodyPr>
          <a:lstStyle/>
          <a:p>
            <a:pPr indent="266700" algn="just"/>
            <a:r>
              <a:rPr lang="ru-RU" sz="1400" b="1" dirty="0" smtClean="0">
                <a:latin typeface="Times New Roman" pitchFamily="18" charset="0"/>
                <a:cs typeface="Times New Roman" pitchFamily="18" charset="0"/>
              </a:rPr>
              <a:t>За 21 год, что руководил институтом Вадим Владимирович, здесь произошли большие перемены: не внешний блеск и не словесная шелуха славы важны для него как учёного, руководителя. У него свои ценности: профессиональные и человеческие. Вслед за предыдущим руководителем института он подхватил эстафету подчинения всего нуждам современной науки, посвящённой людям. Коридоры, палаты, кабинеты ННИИТО уже не напоминают больницу, как это было 25-30 лет назад. Красиво, удобно, просторно. «Пусть снаружи будет «Запорожец»,- смеётся </a:t>
            </a:r>
            <a:r>
              <a:rPr lang="ru-RU" sz="1400" b="1" dirty="0" err="1" smtClean="0">
                <a:latin typeface="Times New Roman" pitchFamily="18" charset="0"/>
                <a:cs typeface="Times New Roman" pitchFamily="18" charset="0"/>
              </a:rPr>
              <a:t>Азолов</a:t>
            </a:r>
            <a:r>
              <a:rPr lang="ru-RU" sz="1400" b="1" dirty="0" smtClean="0">
                <a:latin typeface="Times New Roman" pitchFamily="18" charset="0"/>
                <a:cs typeface="Times New Roman" pitchFamily="18" charset="0"/>
              </a:rPr>
              <a:t>, намекая на скромный фасад здания, - а внутри «Мерседес».</a:t>
            </a:r>
            <a:endParaRPr lang="ru-RU" sz="1400" b="1" dirty="0">
              <a:latin typeface="Times New Roman" pitchFamily="18" charset="0"/>
              <a:cs typeface="Times New Roman" pitchFamily="18" charset="0"/>
            </a:endParaRPr>
          </a:p>
        </p:txBody>
      </p:sp>
      <p:pic>
        <p:nvPicPr>
          <p:cNvPr id="6" name="Picture 2" descr="C:\Users\Юлия\Desktop\290320111722.jpg"/>
          <p:cNvPicPr>
            <a:picLocks noChangeAspect="1" noChangeArrowheads="1"/>
          </p:cNvPicPr>
          <p:nvPr/>
        </p:nvPicPr>
        <p:blipFill>
          <a:blip r:embed="rId3" cstate="print"/>
          <a:srcRect/>
          <a:stretch>
            <a:fillRect/>
          </a:stretch>
        </p:blipFill>
        <p:spPr bwMode="auto">
          <a:xfrm>
            <a:off x="785786" y="3929066"/>
            <a:ext cx="3281416" cy="1928826"/>
          </a:xfrm>
          <a:prstGeom prst="rect">
            <a:avLst/>
          </a:prstGeom>
          <a:ln>
            <a:noFill/>
          </a:ln>
          <a:effectLst>
            <a:glow rad="228600">
              <a:schemeClr val="accent2">
                <a:satMod val="175000"/>
                <a:alpha val="40000"/>
              </a:schemeClr>
            </a:glow>
            <a:softEdge rad="112500"/>
          </a:effectLst>
        </p:spPr>
      </p:pic>
    </p:spTree>
  </p:cSld>
  <p:clrMapOvr>
    <a:masterClrMapping/>
  </p:clrMapOvr>
  <p:transition>
    <p:spli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3643338" cy="714380"/>
          </a:xfrm>
        </p:spPr>
        <p:txBody>
          <a:bodyPr>
            <a:normAutofit fontScale="90000"/>
          </a:bodyPr>
          <a:lstStyle/>
          <a:p>
            <a:pPr algn="ct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sz="3600" dirty="0" smtClean="0">
                <a:effectLst>
                  <a:reflection blurRad="6350" stA="50000" endA="300" endPos="50000" dist="29997" dir="5400000" sy="-100000" algn="bl" rotWithShape="0"/>
                </a:effectLst>
                <a:latin typeface="Times New Roman" pitchFamily="18" charset="0"/>
                <a:cs typeface="Times New Roman" pitchFamily="18" charset="0"/>
              </a:rPr>
              <a:t>Всегда на готове…</a:t>
            </a:r>
            <a:endParaRPr lang="ru-RU" sz="3600" dirty="0">
              <a:effectLst>
                <a:reflection blurRad="6350" stA="50000" endA="300" endPos="50000" dist="29997" dir="5400000" sy="-100000" algn="bl" rotWithShape="0"/>
              </a:effectLst>
              <a:latin typeface="Times New Roman" pitchFamily="18" charset="0"/>
              <a:cs typeface="Times New Roman" pitchFamily="18" charset="0"/>
            </a:endParaRPr>
          </a:p>
        </p:txBody>
      </p:sp>
      <p:pic>
        <p:nvPicPr>
          <p:cNvPr id="5" name="Рисунок 4" descr="Отсканировано 26.02.2011 14-19_000 (3).jpg"/>
          <p:cNvPicPr>
            <a:picLocks noGrp="1" noChangeAspect="1"/>
          </p:cNvPicPr>
          <p:nvPr>
            <p:ph type="pic" idx="1"/>
          </p:nvPr>
        </p:nvPicPr>
        <p:blipFill>
          <a:blip r:embed="rId2" cstate="print"/>
          <a:srcRect l="15297" r="15297"/>
          <a:stretch>
            <a:fillRect/>
          </a:stretch>
        </p:blipFill>
        <p:spPr>
          <a:xfrm>
            <a:off x="928662" y="1857364"/>
            <a:ext cx="2643206" cy="2643206"/>
          </a:xfrm>
          <a:ln w="57150">
            <a:solidFill>
              <a:srgbClr val="FF0000"/>
            </a:solidFill>
          </a:ln>
        </p:spPr>
      </p:pic>
      <p:sp>
        <p:nvSpPr>
          <p:cNvPr id="4" name="Текст 3"/>
          <p:cNvSpPr>
            <a:spLocks noGrp="1"/>
          </p:cNvSpPr>
          <p:nvPr>
            <p:ph type="body" sz="half" idx="2"/>
          </p:nvPr>
        </p:nvSpPr>
        <p:spPr>
          <a:xfrm>
            <a:off x="4429124" y="214290"/>
            <a:ext cx="4257676" cy="6143668"/>
          </a:xfrm>
        </p:spPr>
        <p:txBody>
          <a:bodyPr>
            <a:noAutofit/>
          </a:bodyPr>
          <a:lstStyle/>
          <a:p>
            <a:pPr indent="173038">
              <a:lnSpc>
                <a:spcPct val="100000"/>
              </a:lnSpc>
            </a:pPr>
            <a:r>
              <a:rPr lang="ru-RU" sz="1400" dirty="0" smtClean="0">
                <a:latin typeface="Times New Roman" pitchFamily="18" charset="0"/>
                <a:cs typeface="Times New Roman" pitchFamily="18" charset="0"/>
              </a:rPr>
              <a:t>Вадим Владимирович считает, что главные качества, которыми должен обладать человек, а врач особенно – это порядочность и профессионализм. Причем, обязательно в их содружестве.</a:t>
            </a:r>
          </a:p>
          <a:p>
            <a:pPr indent="173038">
              <a:lnSpc>
                <a:spcPct val="100000"/>
              </a:lnSpc>
            </a:pPr>
            <a:r>
              <a:rPr lang="ru-RU" sz="1400" dirty="0" smtClean="0">
                <a:latin typeface="Times New Roman" pitchFamily="18" charset="0"/>
                <a:cs typeface="Times New Roman" pitchFamily="18" charset="0"/>
              </a:rPr>
              <a:t>Рабочий день директора института  начинается очень рано: в 7 утра он уже на работе. Домой приходит не раньше 6-7 вечера, иногда и позднее. Для себя он давно решил, что понятия «выходной» для врача не существует. За всё время работы он никогда не уезжал отдыхать по путёвке, не был в санатории, за и свой «законный» отпуск не «отгуливал» полностью: 2-3 дня для восстановления сил в родном Кантаурове или на охоте с друзьями и снова на работу. Кабинет – его второй дом, а может быть и первый.</a:t>
            </a:r>
          </a:p>
          <a:p>
            <a:pPr indent="173038">
              <a:lnSpc>
                <a:spcPct val="100000"/>
              </a:lnSpc>
            </a:pPr>
            <a:r>
              <a:rPr lang="ru-RU" sz="1400" dirty="0" smtClean="0">
                <a:latin typeface="Times New Roman" pitchFamily="18" charset="0"/>
                <a:cs typeface="Times New Roman" pitchFamily="18" charset="0"/>
              </a:rPr>
              <a:t>В директорском кабинете на столе разложена большая карта с указаниями тех мест, где врачи института спасали людей, пострадавших в различных катастрофах – это Ангола, Эфиопия, Чечня, Уфа, Сахалин, Самара, Карабах… В институте созданы 5 медицинских бригад быстрого реагирования, готовых в любую минуту отправиться в самую «горячую» точку.</a:t>
            </a:r>
          </a:p>
        </p:txBody>
      </p:sp>
      <p:sp>
        <p:nvSpPr>
          <p:cNvPr id="6" name="TextBox 5"/>
          <p:cNvSpPr txBox="1"/>
          <p:nvPr/>
        </p:nvSpPr>
        <p:spPr>
          <a:xfrm>
            <a:off x="0" y="5000636"/>
            <a:ext cx="4357686" cy="738664"/>
          </a:xfrm>
          <a:prstGeom prst="rect">
            <a:avLst/>
          </a:prstGeom>
          <a:noFill/>
        </p:spPr>
        <p:txBody>
          <a:bodyPr wrap="square" rtlCol="0">
            <a:spAutoFit/>
          </a:bodyPr>
          <a:lstStyle/>
          <a:p>
            <a:pPr algn="ctr"/>
            <a:r>
              <a:rPr lang="ru-RU" sz="1400" b="1" dirty="0" smtClean="0">
                <a:latin typeface="Times New Roman" pitchFamily="18" charset="0"/>
                <a:cs typeface="Times New Roman" pitchFamily="18" charset="0"/>
              </a:rPr>
              <a:t>В саду у дома в Кантаурове с лётчиками из бригады быстрого реагирования.</a:t>
            </a:r>
          </a:p>
          <a:p>
            <a:pPr algn="ctr"/>
            <a:r>
              <a:rPr lang="ru-RU" sz="1400" b="1" dirty="0" smtClean="0">
                <a:latin typeface="Times New Roman" pitchFamily="18" charset="0"/>
                <a:cs typeface="Times New Roman" pitchFamily="18" charset="0"/>
              </a:rPr>
              <a:t>Это с ними летали в Чечню в первую войну.</a:t>
            </a:r>
            <a:endParaRPr lang="ru-RU" sz="1400" b="1" dirty="0">
              <a:latin typeface="Times New Roman" pitchFamily="18" charset="0"/>
              <a:cs typeface="Times New Roman" pitchFamily="18" charset="0"/>
            </a:endParaRPr>
          </a:p>
        </p:txBody>
      </p:sp>
    </p:spTree>
  </p:cSld>
  <p:clrMapOvr>
    <a:masterClrMapping/>
  </p:clrMapOvr>
  <p:transition>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14338"/>
            <a:ext cx="8229600" cy="1071570"/>
          </a:xfrm>
          <a:effectLst>
            <a:glow rad="139700">
              <a:schemeClr val="accent2">
                <a:satMod val="175000"/>
                <a:alpha val="40000"/>
              </a:schemeClr>
            </a:glow>
          </a:effectLst>
        </p:spPr>
        <p:txBody>
          <a:bodyPr>
            <a:normAutofit/>
          </a:bodyPr>
          <a:lstStyle/>
          <a:p>
            <a:pPr algn="ctr"/>
            <a:r>
              <a:rPr lang="ru-RU" sz="3600" b="1" i="1" dirty="0" smtClean="0">
                <a:solidFill>
                  <a:srgbClr val="FF0000"/>
                </a:solidFill>
                <a:effectLst>
                  <a:glow rad="228600">
                    <a:schemeClr val="accent3">
                      <a:satMod val="175000"/>
                      <a:alpha val="40000"/>
                    </a:schemeClr>
                  </a:glow>
                  <a:innerShdw blurRad="50800" dist="25400" dir="13500000">
                    <a:prstClr val="black">
                      <a:alpha val="70000"/>
                    </a:prstClr>
                  </a:innerShdw>
                </a:effectLst>
                <a:latin typeface="Times New Roman" pitchFamily="18" charset="0"/>
                <a:cs typeface="Times New Roman" pitchFamily="18" charset="0"/>
              </a:rPr>
              <a:t>Как много было их – «горячих точек!»</a:t>
            </a:r>
            <a:endParaRPr lang="ru-RU" sz="3600" b="1" i="1" dirty="0">
              <a:solidFill>
                <a:srgbClr val="FF0000"/>
              </a:solidFill>
              <a:effectLst>
                <a:glow rad="228600">
                  <a:schemeClr val="accent3">
                    <a:satMod val="175000"/>
                    <a:alpha val="40000"/>
                  </a:schemeClr>
                </a:glow>
                <a:innerShdw blurRad="50800" dist="25400" dir="13500000">
                  <a:prstClr val="black">
                    <a:alpha val="70000"/>
                  </a:prstClr>
                </a:innerShdw>
              </a:effectLst>
              <a:latin typeface="Times New Roman" pitchFamily="18" charset="0"/>
              <a:cs typeface="Times New Roman" pitchFamily="18" charset="0"/>
            </a:endParaRPr>
          </a:p>
        </p:txBody>
      </p:sp>
      <p:sp>
        <p:nvSpPr>
          <p:cNvPr id="5" name="Содержимое 4"/>
          <p:cNvSpPr>
            <a:spLocks noGrp="1"/>
          </p:cNvSpPr>
          <p:nvPr>
            <p:ph idx="1"/>
          </p:nvPr>
        </p:nvSpPr>
        <p:spPr>
          <a:xfrm>
            <a:off x="357158" y="785794"/>
            <a:ext cx="7686700" cy="3571900"/>
          </a:xfrm>
        </p:spPr>
        <p:txBody>
          <a:bodyPr>
            <a:noAutofit/>
          </a:bodyPr>
          <a:lstStyle/>
          <a:p>
            <a:pPr marL="0" indent="358775" algn="just">
              <a:lnSpc>
                <a:spcPct val="120000"/>
              </a:lnSpc>
              <a:buNone/>
              <a:tabLst>
                <a:tab pos="173038" algn="l"/>
              </a:tabLst>
            </a:pPr>
            <a:r>
              <a:rPr lang="ru-RU" sz="1200" b="1" dirty="0" smtClean="0">
                <a:latin typeface="Times New Roman" pitchFamily="18" charset="0"/>
                <a:cs typeface="Times New Roman" pitchFamily="18" charset="0"/>
              </a:rPr>
              <a:t>Это со временем придёт привыкание (насколько оно вообще возможно) к работе в экстремальных условиях. А сначала…:</a:t>
            </a:r>
          </a:p>
          <a:p>
            <a:pPr marL="0" indent="358775" algn="just">
              <a:lnSpc>
                <a:spcPct val="120000"/>
              </a:lnSpc>
              <a:buNone/>
              <a:tabLst>
                <a:tab pos="173038" algn="l"/>
              </a:tabLst>
            </a:pPr>
            <a:r>
              <a:rPr lang="ru-RU" sz="1200" b="1" dirty="0" smtClean="0">
                <a:latin typeface="Times New Roman" pitchFamily="18" charset="0"/>
                <a:cs typeface="Times New Roman" pitchFamily="18" charset="0"/>
              </a:rPr>
              <a:t>«…и пришло испытание. Случившееся в первую субботу июня превзошло всё, что было ранее. Арзамас, куда Азолов прибыл первым вертолётом через 40 минут после взрыва, заставил его содрогнуться. Исковерканная, дымящаяся земля, стоны раненых – такое невозможно было представить в мирные дни даже при самой жуткой фантазии.</a:t>
            </a:r>
          </a:p>
          <a:p>
            <a:pPr marL="0" indent="358775" algn="just">
              <a:lnSpc>
                <a:spcPct val="120000"/>
              </a:lnSpc>
              <a:buNone/>
              <a:tabLst>
                <a:tab pos="173038" algn="l"/>
              </a:tabLst>
            </a:pPr>
            <a:r>
              <a:rPr lang="ru-RU" sz="1200" b="1" dirty="0" smtClean="0">
                <a:latin typeface="Times New Roman" pitchFamily="18" charset="0"/>
                <a:cs typeface="Times New Roman" pitchFamily="18" charset="0"/>
              </a:rPr>
              <a:t>Он прибыл туда вместе с сотрудниками своей кафедры – в НИИ по субботам только дежурные, без которых больных не оставишь.</a:t>
            </a:r>
          </a:p>
          <a:p>
            <a:pPr marL="0" indent="358775" algn="just">
              <a:lnSpc>
                <a:spcPct val="120000"/>
              </a:lnSpc>
              <a:buNone/>
              <a:tabLst>
                <a:tab pos="173038" algn="l"/>
              </a:tabLst>
            </a:pPr>
            <a:r>
              <a:rPr lang="ru-RU" sz="1200" b="1" dirty="0" smtClean="0">
                <a:latin typeface="Times New Roman" pitchFamily="18" charset="0"/>
                <a:cs typeface="Times New Roman" pitchFamily="18" charset="0"/>
              </a:rPr>
              <a:t>Там, на месте, самое трудное было сразу сориентироваться в этом хаосе, быстро начать работу. Позже понял почему. Надо было прежде пройти через страшную эту боль, вереницу чёрных платков, выдержать взгляды обезумевших от горя людей. Тем не менее действовали все чётко. В первые же часы бригада вывела из болевого шока десятки раненых.</a:t>
            </a:r>
          </a:p>
        </p:txBody>
      </p:sp>
      <p:pic>
        <p:nvPicPr>
          <p:cNvPr id="4" name="Содержимое 4" descr="Отсканировано 26.02.2011 14-19_000 (2).jpg"/>
          <p:cNvPicPr>
            <a:picLocks noChangeAspect="1"/>
          </p:cNvPicPr>
          <p:nvPr/>
        </p:nvPicPr>
        <p:blipFill>
          <a:blip r:embed="rId2" cstate="print"/>
          <a:stretch>
            <a:fillRect/>
          </a:stretch>
        </p:blipFill>
        <p:spPr>
          <a:xfrm>
            <a:off x="5286380" y="3857628"/>
            <a:ext cx="2928958" cy="2068853"/>
          </a:xfrm>
          <a:prstGeom prst="rect">
            <a:avLst/>
          </a:prstGeom>
          <a:ln w="38100">
            <a:solidFill>
              <a:schemeClr val="bg2">
                <a:lumMod val="75000"/>
              </a:schemeClr>
            </a:solidFill>
          </a:ln>
        </p:spPr>
      </p:pic>
      <p:sp>
        <p:nvSpPr>
          <p:cNvPr id="6" name="Прямоугольник 5"/>
          <p:cNvSpPr/>
          <p:nvPr/>
        </p:nvSpPr>
        <p:spPr>
          <a:xfrm>
            <a:off x="214282" y="3714752"/>
            <a:ext cx="4572000" cy="2510559"/>
          </a:xfrm>
          <a:prstGeom prst="rect">
            <a:avLst/>
          </a:prstGeom>
        </p:spPr>
        <p:txBody>
          <a:bodyPr>
            <a:spAutoFit/>
          </a:bodyPr>
          <a:lstStyle/>
          <a:p>
            <a:pPr indent="358775" algn="just">
              <a:lnSpc>
                <a:spcPct val="120000"/>
              </a:lnSpc>
              <a:tabLst>
                <a:tab pos="173038" algn="l"/>
              </a:tabLst>
            </a:pPr>
            <a:r>
              <a:rPr lang="ru-RU" sz="1200" b="1" dirty="0" smtClean="0">
                <a:latin typeface="Times New Roman" pitchFamily="18" charset="0"/>
                <a:cs typeface="Times New Roman" pitchFamily="18" charset="0"/>
              </a:rPr>
              <a:t>Когда рано утром в воскресенье Вадим Владимирович приехал в институт, чтобы подготовить его к приёму раненых, все сотрудники были в сборе, в полной боевой готовности. Без приказа. Никого не потребовалось разыскивать, вызывать, заставлять. Сливались дни и ночи. Порой приходилось извлекать   из раненых сотни инородных тел, накладывать по 130 швов. Вот когда пригодились и уникальные методики, разработанные в институте, и незатейливые изобретения, просто незаменимые в этих условиях. Никто из лечившихся в институте участников </a:t>
            </a:r>
            <a:r>
              <a:rPr lang="ru-RU" sz="1200" b="1" dirty="0" err="1" smtClean="0">
                <a:latin typeface="Times New Roman" pitchFamily="18" charset="0"/>
                <a:cs typeface="Times New Roman" pitchFamily="18" charset="0"/>
              </a:rPr>
              <a:t>арзамасской</a:t>
            </a:r>
            <a:r>
              <a:rPr lang="ru-RU" sz="1200" b="1" dirty="0" smtClean="0">
                <a:latin typeface="Times New Roman" pitchFamily="18" charset="0"/>
                <a:cs typeface="Times New Roman" pitchFamily="18" charset="0"/>
              </a:rPr>
              <a:t> трагедии не погиб, не стал инвалидом». («Медицинская газета», 7 октября 1988г.)</a:t>
            </a:r>
          </a:p>
        </p:txBody>
      </p:sp>
      <p:sp>
        <p:nvSpPr>
          <p:cNvPr id="8" name="Прямоугольник 7"/>
          <p:cNvSpPr/>
          <p:nvPr/>
        </p:nvSpPr>
        <p:spPr>
          <a:xfrm>
            <a:off x="4286248" y="6000768"/>
            <a:ext cx="4572000" cy="646331"/>
          </a:xfrm>
          <a:prstGeom prst="rect">
            <a:avLst/>
          </a:prstGeom>
        </p:spPr>
        <p:txBody>
          <a:bodyPr>
            <a:spAutoFit/>
          </a:bodyPr>
          <a:lstStyle/>
          <a:p>
            <a:pPr algn="ct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Вот так выглядел переезд в Арзамасе </a:t>
            </a:r>
          </a:p>
          <a:p>
            <a:pPr algn="ct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после страшного взрыва. 1988г.</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cSld>
  <p:clrMapOvr>
    <a:masterClrMapping/>
  </p:clrMapOvr>
  <p:transition>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ПКАИ.jpg"/>
          <p:cNvPicPr>
            <a:picLocks noGrp="1" noChangeAspect="1"/>
          </p:cNvPicPr>
          <p:nvPr>
            <p:ph sz="quarter" idx="1"/>
          </p:nvPr>
        </p:nvPicPr>
        <p:blipFill>
          <a:blip r:embed="rId2" cstate="print"/>
          <a:stretch>
            <a:fillRect/>
          </a:stretch>
        </p:blipFill>
        <p:spPr>
          <a:xfrm>
            <a:off x="2071670" y="3929066"/>
            <a:ext cx="2000264" cy="2514143"/>
          </a:xfrm>
          <a:ln w="28575">
            <a:solidFill>
              <a:srgbClr val="FF0000"/>
            </a:solidFill>
          </a:ln>
        </p:spPr>
      </p:pic>
      <p:sp>
        <p:nvSpPr>
          <p:cNvPr id="3" name="Текст 2"/>
          <p:cNvSpPr>
            <a:spLocks noGrp="1"/>
          </p:cNvSpPr>
          <p:nvPr>
            <p:ph type="body" idx="2"/>
          </p:nvPr>
        </p:nvSpPr>
        <p:spPr>
          <a:xfrm>
            <a:off x="285720" y="500042"/>
            <a:ext cx="3857652" cy="4071966"/>
          </a:xfrm>
        </p:spPr>
        <p:txBody>
          <a:bodyPr>
            <a:noAutofit/>
          </a:bodyPr>
          <a:lstStyle/>
          <a:p>
            <a:pPr indent="173038" algn="just"/>
            <a:r>
              <a:rPr lang="ru-RU" sz="1400" dirty="0" smtClean="0">
                <a:latin typeface="Times New Roman" pitchFamily="18" charset="0"/>
                <a:cs typeface="Times New Roman" pitchFamily="18" charset="0"/>
              </a:rPr>
              <a:t>Вадим Владимирович глубоко образованный человек, очень интересный собеседник, разбирающийся в музыке, литературе, живописи, архитектуре. Тонкий знаток природы. К природе, ко всему живому у него особое отношение. </a:t>
            </a:r>
          </a:p>
          <a:p>
            <a:pPr indent="173038" algn="just"/>
            <a:r>
              <a:rPr lang="ru-RU" sz="1400" dirty="0" smtClean="0">
                <a:latin typeface="Times New Roman" pitchFamily="18" charset="0"/>
                <a:cs typeface="Times New Roman" pitchFamily="18" charset="0"/>
              </a:rPr>
              <a:t>Любимый вид отдыха Азолова – охота. Страсть к охоте, рыбалке вспыхнула ещё в Карелии и не оставляет до сих пор. Главное на охоте – не зверя подстрелить (хотя и эта сторона охоты важна), а посмотреть на природу, пообщаться с людьми.</a:t>
            </a:r>
            <a:endParaRPr lang="ru-RU" sz="1400" dirty="0">
              <a:latin typeface="Times New Roman" pitchFamily="18" charset="0"/>
              <a:cs typeface="Times New Roman" pitchFamily="18" charset="0"/>
            </a:endParaRPr>
          </a:p>
        </p:txBody>
      </p:sp>
      <p:sp>
        <p:nvSpPr>
          <p:cNvPr id="4" name="Заголовок 3"/>
          <p:cNvSpPr>
            <a:spLocks noGrp="1"/>
          </p:cNvSpPr>
          <p:nvPr>
            <p:ph type="title"/>
          </p:nvPr>
        </p:nvSpPr>
        <p:spPr>
          <a:xfrm>
            <a:off x="0" y="0"/>
            <a:ext cx="3643338" cy="709610"/>
          </a:xfrm>
        </p:spPr>
        <p:txBody>
          <a:bodyPr>
            <a:normAutofit/>
            <a:scene3d>
              <a:camera prst="orthographicFront"/>
              <a:lightRig rig="threePt" dir="t"/>
            </a:scene3d>
            <a:sp3d extrusionH="57150">
              <a:bevelT w="38100" h="38100" prst="slope"/>
            </a:sp3d>
          </a:bodyPr>
          <a:lstStyle/>
          <a:p>
            <a:pPr algn="ctr"/>
            <a:r>
              <a:rPr lang="ru-RU" sz="3600" dirty="0" smtClean="0">
                <a:solidFill>
                  <a:schemeClr val="accent6">
                    <a:lumMod val="75000"/>
                  </a:schemeClr>
                </a:solidFill>
                <a:effectLst/>
                <a:latin typeface="Times New Roman" pitchFamily="18" charset="0"/>
                <a:cs typeface="Times New Roman" pitchFamily="18" charset="0"/>
              </a:rPr>
              <a:t>Охота</a:t>
            </a:r>
            <a:endParaRPr lang="ru-RU" sz="3600" dirty="0">
              <a:solidFill>
                <a:schemeClr val="accent6">
                  <a:lumMod val="75000"/>
                </a:schemeClr>
              </a:solidFill>
              <a:effectLst/>
              <a:latin typeface="Times New Roman" pitchFamily="18" charset="0"/>
              <a:cs typeface="Times New Roman" pitchFamily="18" charset="0"/>
            </a:endParaRPr>
          </a:p>
        </p:txBody>
      </p:sp>
      <p:sp>
        <p:nvSpPr>
          <p:cNvPr id="6" name="TextBox 5"/>
          <p:cNvSpPr txBox="1"/>
          <p:nvPr/>
        </p:nvSpPr>
        <p:spPr>
          <a:xfrm>
            <a:off x="0" y="4286256"/>
            <a:ext cx="2071702" cy="923330"/>
          </a:xfrm>
          <a:prstGeom prst="rect">
            <a:avLst/>
          </a:prstGeom>
          <a:noFill/>
        </p:spPr>
        <p:txBody>
          <a:bodyPr wrap="square" rtlCol="0">
            <a:spAutoFit/>
          </a:bodyPr>
          <a:lstStyle/>
          <a:p>
            <a:pPr algn="ctr"/>
            <a:r>
              <a:rPr lang="ru-RU" b="1" dirty="0" smtClean="0">
                <a:solidFill>
                  <a:schemeClr val="accent6">
                    <a:lumMod val="50000"/>
                  </a:schemeClr>
                </a:solidFill>
                <a:latin typeface="Times New Roman" pitchFamily="18" charset="0"/>
                <a:cs typeface="Times New Roman" pitchFamily="18" charset="0"/>
              </a:rPr>
              <a:t>С друзьями-</a:t>
            </a:r>
          </a:p>
          <a:p>
            <a:pPr algn="ctr"/>
            <a:r>
              <a:rPr lang="ru-RU" b="1" dirty="0" smtClean="0">
                <a:solidFill>
                  <a:schemeClr val="accent6">
                    <a:lumMod val="50000"/>
                  </a:schemeClr>
                </a:solidFill>
                <a:latin typeface="Times New Roman" pitchFamily="18" charset="0"/>
                <a:cs typeface="Times New Roman" pitchFamily="18" charset="0"/>
              </a:rPr>
              <a:t>охотниками </a:t>
            </a:r>
          </a:p>
          <a:p>
            <a:pPr algn="ctr"/>
            <a:r>
              <a:rPr lang="ru-RU" b="1" dirty="0" smtClean="0">
                <a:solidFill>
                  <a:schemeClr val="accent6">
                    <a:lumMod val="50000"/>
                  </a:schemeClr>
                </a:solidFill>
                <a:latin typeface="Times New Roman" pitchFamily="18" charset="0"/>
                <a:cs typeface="Times New Roman" pitchFamily="18" charset="0"/>
              </a:rPr>
              <a:t>2000 г.</a:t>
            </a:r>
            <a:endParaRPr lang="ru-RU" b="1" dirty="0">
              <a:solidFill>
                <a:schemeClr val="accent6">
                  <a:lumMod val="50000"/>
                </a:schemeClr>
              </a:solidFill>
              <a:latin typeface="Times New Roman" pitchFamily="18" charset="0"/>
              <a:cs typeface="Times New Roman" pitchFamily="18" charset="0"/>
            </a:endParaRPr>
          </a:p>
        </p:txBody>
      </p:sp>
      <p:pic>
        <p:nvPicPr>
          <p:cNvPr id="7" name="Содержимое 6" descr="пи.jpg"/>
          <p:cNvPicPr>
            <a:picLocks noChangeAspect="1"/>
          </p:cNvPicPr>
          <p:nvPr/>
        </p:nvPicPr>
        <p:blipFill>
          <a:blip r:embed="rId3" cstate="print"/>
          <a:stretch>
            <a:fillRect/>
          </a:stretch>
        </p:blipFill>
        <p:spPr>
          <a:xfrm>
            <a:off x="4786314" y="642918"/>
            <a:ext cx="1643074" cy="2528461"/>
          </a:xfrm>
          <a:prstGeom prst="rect">
            <a:avLst/>
          </a:prstGeom>
          <a:ln w="28575">
            <a:solidFill>
              <a:srgbClr val="FF0000"/>
            </a:solidFill>
          </a:ln>
        </p:spPr>
      </p:pic>
      <p:sp>
        <p:nvSpPr>
          <p:cNvPr id="8" name="Прямоугольник 7"/>
          <p:cNvSpPr/>
          <p:nvPr/>
        </p:nvSpPr>
        <p:spPr>
          <a:xfrm>
            <a:off x="4572000" y="3318570"/>
            <a:ext cx="4572000" cy="3539430"/>
          </a:xfrm>
          <a:prstGeom prst="rect">
            <a:avLst/>
          </a:prstGeom>
        </p:spPr>
        <p:txBody>
          <a:bodyPr>
            <a:spAutoFit/>
          </a:bodyPr>
          <a:lstStyle/>
          <a:p>
            <a:pPr marL="273050" indent="177800">
              <a:buNone/>
            </a:pPr>
            <a:r>
              <a:rPr lang="ru-RU" sz="1600" dirty="0" smtClean="0">
                <a:latin typeface="Times New Roman" pitchFamily="18" charset="0"/>
                <a:cs typeface="Times New Roman" pitchFamily="18" charset="0"/>
              </a:rPr>
              <a:t>«Трудная работа у врачей, и всё же она одна из самых счастливых профессий на земле,- говорит Вадим Владимирович,- ты можешь видеть весомый, настоящий результат своего труда, улыбку, счастливые глаза вылеченного, спасённого тобой человека».</a:t>
            </a:r>
          </a:p>
          <a:p>
            <a:pPr marL="273050" indent="177800">
              <a:buNone/>
            </a:pPr>
            <a:r>
              <a:rPr lang="ru-RU" sz="1600" dirty="0" smtClean="0">
                <a:latin typeface="Times New Roman" pitchFamily="18" charset="0"/>
                <a:cs typeface="Times New Roman" pitchFamily="18" charset="0"/>
              </a:rPr>
              <a:t>«Всё, что создано на земле, всё создано руками человека»,- писал когда-то </a:t>
            </a:r>
            <a:r>
              <a:rPr lang="ru-RU" sz="1600" dirty="0" err="1" smtClean="0">
                <a:latin typeface="Times New Roman" pitchFamily="18" charset="0"/>
                <a:cs typeface="Times New Roman" pitchFamily="18" charset="0"/>
              </a:rPr>
              <a:t>Азолов</a:t>
            </a:r>
            <a:r>
              <a:rPr lang="ru-RU" sz="1600" dirty="0" smtClean="0">
                <a:latin typeface="Times New Roman" pitchFamily="18" charset="0"/>
                <a:cs typeface="Times New Roman" pitchFamily="18" charset="0"/>
              </a:rPr>
              <a:t>, объясняя причину выбора своей специальности – хирургии кисти.</a:t>
            </a:r>
          </a:p>
          <a:p>
            <a:pPr marL="273050" indent="177800">
              <a:buNone/>
            </a:pPr>
            <a:r>
              <a:rPr lang="ru-RU" sz="1600" dirty="0" smtClean="0">
                <a:latin typeface="Times New Roman" pitchFamily="18" charset="0"/>
                <a:cs typeface="Times New Roman" pitchFamily="18" charset="0"/>
              </a:rPr>
              <a:t>Создавая заново повреждённую кисть, хирург становится чуть-чуть соавтором профессиональной деятельности своих пациентов».</a:t>
            </a:r>
          </a:p>
        </p:txBody>
      </p:sp>
      <p:sp>
        <p:nvSpPr>
          <p:cNvPr id="10" name="Прямоугольник 9"/>
          <p:cNvSpPr/>
          <p:nvPr/>
        </p:nvSpPr>
        <p:spPr>
          <a:xfrm>
            <a:off x="6858000" y="642918"/>
            <a:ext cx="2143156" cy="1477328"/>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ru-RU" b="1" spc="150" dirty="0" smtClean="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Профессор </a:t>
            </a:r>
          </a:p>
          <a:p>
            <a:r>
              <a:rPr lang="ru-RU" b="1" spc="150" dirty="0" smtClean="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умеет лечить</a:t>
            </a:r>
          </a:p>
          <a:p>
            <a:r>
              <a:rPr lang="ru-RU" b="1" spc="150" dirty="0" smtClean="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 не только людей, </a:t>
            </a:r>
          </a:p>
          <a:p>
            <a:r>
              <a:rPr lang="ru-RU" b="1" spc="150" dirty="0" smtClean="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но и деревья…</a:t>
            </a:r>
            <a:endParaRPr lang="ru-RU" b="1" spc="150" dirty="0">
              <a:ln w="11430"/>
              <a:solidFill>
                <a:srgbClr val="F8F8F8"/>
              </a:solidFill>
              <a:effectLst>
                <a:outerShdw blurRad="25400" algn="tl" rotWithShape="0">
                  <a:srgbClr val="000000">
                    <a:alpha val="43000"/>
                  </a:srgbClr>
                </a:outerShdw>
              </a:effectLst>
            </a:endParaRP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пи - копия.jpg"/>
          <p:cNvPicPr>
            <a:picLocks noGrp="1" noChangeAspect="1"/>
          </p:cNvPicPr>
          <p:nvPr>
            <p:ph type="pic" idx="1"/>
          </p:nvPr>
        </p:nvPicPr>
        <p:blipFill>
          <a:blip r:embed="rId2" cstate="print"/>
          <a:srcRect t="13509" b="13509"/>
          <a:stretch>
            <a:fillRect/>
          </a:stretch>
        </p:blipFill>
        <p:spPr>
          <a:xfrm>
            <a:off x="1285852" y="571480"/>
            <a:ext cx="2860456" cy="2643206"/>
          </a:xfrm>
          <a:ln w="38100">
            <a:solidFill>
              <a:srgbClr val="FFC000"/>
            </a:solidFill>
          </a:ln>
        </p:spPr>
      </p:pic>
      <p:sp>
        <p:nvSpPr>
          <p:cNvPr id="4" name="Текст 3"/>
          <p:cNvSpPr>
            <a:spLocks noGrp="1"/>
          </p:cNvSpPr>
          <p:nvPr>
            <p:ph type="body" sz="half" idx="2"/>
          </p:nvPr>
        </p:nvSpPr>
        <p:spPr>
          <a:xfrm>
            <a:off x="5000628" y="928670"/>
            <a:ext cx="3786214" cy="4643470"/>
          </a:xfrm>
        </p:spPr>
        <p:txBody>
          <a:bodyPr>
            <a:normAutofit/>
          </a:bodyPr>
          <a:lstStyle/>
          <a:p>
            <a:pPr algn="ctr">
              <a:lnSpc>
                <a:spcPct val="100000"/>
              </a:lnSpc>
            </a:pPr>
            <a:r>
              <a:rPr lang="ru-RU" sz="2000" dirty="0" smtClean="0">
                <a:solidFill>
                  <a:schemeClr val="tx1"/>
                </a:solidFill>
                <a:effectLst/>
                <a:latin typeface="Segoe Print" pitchFamily="2" charset="0"/>
                <a:cs typeface="Times New Roman" pitchFamily="18" charset="0"/>
              </a:rPr>
              <a:t>Поспевает брусника,</a:t>
            </a:r>
            <a:br>
              <a:rPr lang="ru-RU" sz="2000" dirty="0" smtClean="0">
                <a:solidFill>
                  <a:schemeClr val="tx1"/>
                </a:solidFill>
                <a:effectLst/>
                <a:latin typeface="Segoe Print" pitchFamily="2" charset="0"/>
                <a:cs typeface="Times New Roman" pitchFamily="18" charset="0"/>
              </a:rPr>
            </a:br>
            <a:r>
              <a:rPr lang="ru-RU" sz="2000" dirty="0" smtClean="0">
                <a:solidFill>
                  <a:schemeClr val="tx1"/>
                </a:solidFill>
                <a:effectLst/>
                <a:latin typeface="Segoe Print" pitchFamily="2" charset="0"/>
                <a:cs typeface="Times New Roman" pitchFamily="18" charset="0"/>
              </a:rPr>
              <a:t>Стали дни холоднее,</a:t>
            </a:r>
            <a:br>
              <a:rPr lang="ru-RU" sz="2000" dirty="0" smtClean="0">
                <a:solidFill>
                  <a:schemeClr val="tx1"/>
                </a:solidFill>
                <a:effectLst/>
                <a:latin typeface="Segoe Print" pitchFamily="2" charset="0"/>
                <a:cs typeface="Times New Roman" pitchFamily="18" charset="0"/>
              </a:rPr>
            </a:br>
            <a:r>
              <a:rPr lang="ru-RU" sz="2000" dirty="0" smtClean="0">
                <a:solidFill>
                  <a:schemeClr val="tx1"/>
                </a:solidFill>
                <a:effectLst/>
                <a:latin typeface="Segoe Print" pitchFamily="2" charset="0"/>
                <a:cs typeface="Times New Roman" pitchFamily="18" charset="0"/>
              </a:rPr>
              <a:t>И от птичьего крика</a:t>
            </a:r>
            <a:br>
              <a:rPr lang="ru-RU" sz="2000" dirty="0" smtClean="0">
                <a:solidFill>
                  <a:schemeClr val="tx1"/>
                </a:solidFill>
                <a:effectLst/>
                <a:latin typeface="Segoe Print" pitchFamily="2" charset="0"/>
                <a:cs typeface="Times New Roman" pitchFamily="18" charset="0"/>
              </a:rPr>
            </a:br>
            <a:r>
              <a:rPr lang="ru-RU" sz="2000" dirty="0" smtClean="0">
                <a:solidFill>
                  <a:schemeClr val="tx1"/>
                </a:solidFill>
                <a:effectLst/>
                <a:latin typeface="Segoe Print" pitchFamily="2" charset="0"/>
                <a:cs typeface="Times New Roman" pitchFamily="18" charset="0"/>
              </a:rPr>
              <a:t>В сердце стало грустнее.</a:t>
            </a:r>
            <a:br>
              <a:rPr lang="ru-RU" sz="2000" dirty="0" smtClean="0">
                <a:solidFill>
                  <a:schemeClr val="tx1"/>
                </a:solidFill>
                <a:effectLst/>
                <a:latin typeface="Segoe Print" pitchFamily="2" charset="0"/>
                <a:cs typeface="Times New Roman" pitchFamily="18" charset="0"/>
              </a:rPr>
            </a:br>
            <a:r>
              <a:rPr lang="ru-RU" sz="2000" dirty="0" smtClean="0">
                <a:solidFill>
                  <a:schemeClr val="tx1"/>
                </a:solidFill>
                <a:effectLst/>
                <a:latin typeface="Segoe Print" pitchFamily="2" charset="0"/>
                <a:cs typeface="Times New Roman" pitchFamily="18" charset="0"/>
              </a:rPr>
              <a:t/>
            </a:r>
            <a:br>
              <a:rPr lang="ru-RU" sz="2000" dirty="0" smtClean="0">
                <a:solidFill>
                  <a:schemeClr val="tx1"/>
                </a:solidFill>
                <a:effectLst/>
                <a:latin typeface="Segoe Print" pitchFamily="2" charset="0"/>
                <a:cs typeface="Times New Roman" pitchFamily="18" charset="0"/>
              </a:rPr>
            </a:br>
            <a:r>
              <a:rPr lang="ru-RU" sz="2000" dirty="0" smtClean="0">
                <a:solidFill>
                  <a:schemeClr val="tx1"/>
                </a:solidFill>
                <a:effectLst/>
                <a:latin typeface="Segoe Print" pitchFamily="2" charset="0"/>
                <a:cs typeface="Times New Roman" pitchFamily="18" charset="0"/>
              </a:rPr>
              <a:t>Стаи птиц улетают</a:t>
            </a:r>
            <a:br>
              <a:rPr lang="ru-RU" sz="2000" dirty="0" smtClean="0">
                <a:solidFill>
                  <a:schemeClr val="tx1"/>
                </a:solidFill>
                <a:effectLst/>
                <a:latin typeface="Segoe Print" pitchFamily="2" charset="0"/>
                <a:cs typeface="Times New Roman" pitchFamily="18" charset="0"/>
              </a:rPr>
            </a:br>
            <a:r>
              <a:rPr lang="ru-RU" sz="2000" dirty="0" smtClean="0">
                <a:solidFill>
                  <a:schemeClr val="tx1"/>
                </a:solidFill>
                <a:effectLst/>
                <a:latin typeface="Segoe Print" pitchFamily="2" charset="0"/>
                <a:cs typeface="Times New Roman" pitchFamily="18" charset="0"/>
              </a:rPr>
              <a:t>Прочь, за синее море.</a:t>
            </a:r>
            <a:br>
              <a:rPr lang="ru-RU" sz="2000" dirty="0" smtClean="0">
                <a:solidFill>
                  <a:schemeClr val="tx1"/>
                </a:solidFill>
                <a:effectLst/>
                <a:latin typeface="Segoe Print" pitchFamily="2" charset="0"/>
                <a:cs typeface="Times New Roman" pitchFamily="18" charset="0"/>
              </a:rPr>
            </a:br>
            <a:r>
              <a:rPr lang="ru-RU" sz="2000" dirty="0" smtClean="0">
                <a:solidFill>
                  <a:schemeClr val="tx1"/>
                </a:solidFill>
                <a:effectLst/>
                <a:latin typeface="Segoe Print" pitchFamily="2" charset="0"/>
                <a:cs typeface="Times New Roman" pitchFamily="18" charset="0"/>
              </a:rPr>
              <a:t>Все деревья блистают</a:t>
            </a:r>
            <a:br>
              <a:rPr lang="ru-RU" sz="2000" dirty="0" smtClean="0">
                <a:solidFill>
                  <a:schemeClr val="tx1"/>
                </a:solidFill>
                <a:effectLst/>
                <a:latin typeface="Segoe Print" pitchFamily="2" charset="0"/>
                <a:cs typeface="Times New Roman" pitchFamily="18" charset="0"/>
              </a:rPr>
            </a:br>
            <a:r>
              <a:rPr lang="ru-RU" sz="2000" dirty="0" smtClean="0">
                <a:solidFill>
                  <a:schemeClr val="tx1"/>
                </a:solidFill>
                <a:effectLst/>
                <a:latin typeface="Segoe Print" pitchFamily="2" charset="0"/>
                <a:cs typeface="Times New Roman" pitchFamily="18" charset="0"/>
              </a:rPr>
              <a:t>В разноцветном уборе.</a:t>
            </a:r>
            <a:br>
              <a:rPr lang="ru-RU" sz="2000" dirty="0" smtClean="0">
                <a:solidFill>
                  <a:schemeClr val="tx1"/>
                </a:solidFill>
                <a:effectLst/>
                <a:latin typeface="Segoe Print" pitchFamily="2" charset="0"/>
                <a:cs typeface="Times New Roman" pitchFamily="18" charset="0"/>
              </a:rPr>
            </a:br>
            <a:r>
              <a:rPr lang="ru-RU" sz="2000" dirty="0" smtClean="0">
                <a:solidFill>
                  <a:schemeClr val="tx1"/>
                </a:solidFill>
                <a:effectLst/>
                <a:latin typeface="Segoe Print" pitchFamily="2" charset="0"/>
                <a:cs typeface="Times New Roman" pitchFamily="18" charset="0"/>
              </a:rPr>
              <a:t/>
            </a:r>
            <a:br>
              <a:rPr lang="ru-RU" sz="2000" dirty="0" smtClean="0">
                <a:solidFill>
                  <a:schemeClr val="tx1"/>
                </a:solidFill>
                <a:effectLst/>
                <a:latin typeface="Segoe Print" pitchFamily="2" charset="0"/>
                <a:cs typeface="Times New Roman" pitchFamily="18" charset="0"/>
              </a:rPr>
            </a:br>
            <a:r>
              <a:rPr lang="ru-RU" sz="2000" dirty="0" smtClean="0">
                <a:solidFill>
                  <a:schemeClr val="tx1"/>
                </a:solidFill>
                <a:effectLst/>
                <a:latin typeface="Segoe Print" pitchFamily="2" charset="0"/>
                <a:cs typeface="Times New Roman" pitchFamily="18" charset="0"/>
              </a:rPr>
              <a:t>Солнце реже смеется,</a:t>
            </a:r>
            <a:br>
              <a:rPr lang="ru-RU" sz="2000" dirty="0" smtClean="0">
                <a:solidFill>
                  <a:schemeClr val="tx1"/>
                </a:solidFill>
                <a:effectLst/>
                <a:latin typeface="Segoe Print" pitchFamily="2" charset="0"/>
                <a:cs typeface="Times New Roman" pitchFamily="18" charset="0"/>
              </a:rPr>
            </a:br>
            <a:r>
              <a:rPr lang="ru-RU" sz="2000" dirty="0" smtClean="0">
                <a:solidFill>
                  <a:schemeClr val="tx1"/>
                </a:solidFill>
                <a:effectLst/>
                <a:latin typeface="Segoe Print" pitchFamily="2" charset="0"/>
                <a:cs typeface="Times New Roman" pitchFamily="18" charset="0"/>
              </a:rPr>
              <a:t>Нет в цветах благовонья.</a:t>
            </a:r>
            <a:br>
              <a:rPr lang="ru-RU" sz="2000" dirty="0" smtClean="0">
                <a:solidFill>
                  <a:schemeClr val="tx1"/>
                </a:solidFill>
                <a:effectLst/>
                <a:latin typeface="Segoe Print" pitchFamily="2" charset="0"/>
                <a:cs typeface="Times New Roman" pitchFamily="18" charset="0"/>
              </a:rPr>
            </a:br>
            <a:r>
              <a:rPr lang="ru-RU" sz="2000" dirty="0" smtClean="0">
                <a:solidFill>
                  <a:schemeClr val="tx1"/>
                </a:solidFill>
                <a:effectLst/>
                <a:latin typeface="Segoe Print" pitchFamily="2" charset="0"/>
                <a:cs typeface="Times New Roman" pitchFamily="18" charset="0"/>
              </a:rPr>
              <a:t>Скоро Осень проснется</a:t>
            </a:r>
            <a:br>
              <a:rPr lang="ru-RU" sz="2000" dirty="0" smtClean="0">
                <a:solidFill>
                  <a:schemeClr val="tx1"/>
                </a:solidFill>
                <a:effectLst/>
                <a:latin typeface="Segoe Print" pitchFamily="2" charset="0"/>
                <a:cs typeface="Times New Roman" pitchFamily="18" charset="0"/>
              </a:rPr>
            </a:br>
            <a:r>
              <a:rPr lang="ru-RU" sz="2000" dirty="0" smtClean="0">
                <a:solidFill>
                  <a:schemeClr val="tx1"/>
                </a:solidFill>
                <a:effectLst/>
                <a:latin typeface="Segoe Print" pitchFamily="2" charset="0"/>
                <a:cs typeface="Times New Roman" pitchFamily="18" charset="0"/>
              </a:rPr>
              <a:t>И заплачет спросонья.</a:t>
            </a:r>
            <a:endParaRPr lang="ru-RU" sz="2000" dirty="0">
              <a:solidFill>
                <a:schemeClr val="tx1"/>
              </a:solidFill>
              <a:effectLst/>
              <a:latin typeface="Segoe Print" pitchFamily="2" charset="0"/>
              <a:cs typeface="Times New Roman" pitchFamily="18" charset="0"/>
            </a:endParaRPr>
          </a:p>
        </p:txBody>
      </p:sp>
      <p:sp>
        <p:nvSpPr>
          <p:cNvPr id="6" name="TextBox 5"/>
          <p:cNvSpPr txBox="1"/>
          <p:nvPr/>
        </p:nvSpPr>
        <p:spPr>
          <a:xfrm>
            <a:off x="571472" y="3571876"/>
            <a:ext cx="3857652" cy="2554545"/>
          </a:xfrm>
          <a:prstGeom prst="rect">
            <a:avLst/>
          </a:prstGeom>
          <a:noFill/>
        </p:spPr>
        <p:txBody>
          <a:bodyPr wrap="square" rtlCol="0">
            <a:spAutoFit/>
          </a:bodyPr>
          <a:lstStyle/>
          <a:p>
            <a:pPr algn="just"/>
            <a:r>
              <a:rPr lang="ru-RU" sz="1600" b="1" dirty="0" smtClean="0">
                <a:latin typeface="Times New Roman" pitchFamily="18" charset="0"/>
                <a:cs typeface="Times New Roman" pitchFamily="18" charset="0"/>
              </a:rPr>
              <a:t>Осень – любимое время года профессора  Азолова В.В. «Снова осень закружила карусель мелодий»,- поётся в его любимой песне. «Мелодия» всей жизни Вадима Владимировича – бескорыстное служение людям, высокий профессионализм, забота о здоровье людей, неиссякаемый оптимизм и любовь к жизни. «Я просто честно делаю своё дело…»</a:t>
            </a:r>
            <a:endParaRPr lang="ru-RU" sz="1600" b="1" dirty="0">
              <a:latin typeface="Times New Roman" pitchFamily="18" charset="0"/>
              <a:cs typeface="Times New Roman" pitchFamily="18" charset="0"/>
            </a:endParaRPr>
          </a:p>
        </p:txBody>
      </p:sp>
    </p:spTree>
  </p:cSld>
  <p:clrMapOvr>
    <a:masterClrMapping/>
  </p:clrMapOvr>
  <p:transition>
    <p:pull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547</TotalTime>
  <Words>1501</Words>
  <Application>Microsoft Office PowerPoint</Application>
  <PresentationFormat>Экран (4:3)</PresentationFormat>
  <Paragraphs>59</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Бумажная</vt:lpstr>
      <vt:lpstr>Введение</vt:lpstr>
      <vt:lpstr>Азолов  Вадим  Владимирович</vt:lpstr>
      <vt:lpstr>Слайд 3</vt:lpstr>
      <vt:lpstr>Студенческие годы</vt:lpstr>
      <vt:lpstr>Выдающийся человек.</vt:lpstr>
      <vt:lpstr> Всегда на готове…</vt:lpstr>
      <vt:lpstr>Как много было их – «горячих точек!»</vt:lpstr>
      <vt:lpstr>Охота</vt:lpstr>
      <vt:lpstr>Слайд 9</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Сердце,                                  отданное                                                     людям…</dc:title>
  <dc:creator>Юлия</dc:creator>
  <cp:lastModifiedBy>KANCEL</cp:lastModifiedBy>
  <cp:revision>69</cp:revision>
  <dcterms:created xsi:type="dcterms:W3CDTF">2011-03-28T11:03:02Z</dcterms:created>
  <dcterms:modified xsi:type="dcterms:W3CDTF">2011-04-08T07:53:40Z</dcterms:modified>
</cp:coreProperties>
</file>