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333333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6594E3C-E056-4EE3-BAB8-D32588A2268D}" type="datetimeFigureOut">
              <a:rPr lang="ru-RU" smtClean="0"/>
              <a:pPr/>
              <a:t>03.02.2011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B753B6D-CB91-44E2-96F6-0B172950F43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14612" y="4857760"/>
            <a:ext cx="3143272" cy="1143008"/>
          </a:xfrm>
          <a:effectLst>
            <a:glow rad="101600">
              <a:schemeClr val="accent2">
                <a:lumMod val="60000"/>
                <a:lumOff val="40000"/>
                <a:alpha val="60000"/>
              </a:schemeClr>
            </a:glow>
            <a:outerShdw blurRad="95000" algn="tl" rotWithShape="0">
              <a:srgbClr val="000000">
                <a:alpha val="50000"/>
              </a:srgb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Segoe Script" pitchFamily="34" charset="0"/>
              </a:rPr>
              <a:t>Герб Нижнего                         Новгорода</a:t>
            </a:r>
            <a:endParaRPr lang="ru-RU" sz="2800" dirty="0">
              <a:latin typeface="Segoe Script" pitchFamily="34" charset="0"/>
            </a:endParaRPr>
          </a:p>
        </p:txBody>
      </p:sp>
      <p:pic>
        <p:nvPicPr>
          <p:cNvPr id="8" name="Рисунок 7" descr="x_f7682ae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2066" b="12066"/>
          <a:stretch>
            <a:fillRect/>
          </a:stretch>
        </p:blipFill>
        <p:spPr>
          <a:xfrm>
            <a:off x="1500166" y="285728"/>
            <a:ext cx="5857916" cy="4786346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857356" y="6143644"/>
            <a:ext cx="5486400" cy="53035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Segoe Print" pitchFamily="2" charset="0"/>
                <a:cs typeface="Miriam" pitchFamily="34" charset="-79"/>
              </a:rPr>
              <a:t>История создания герба </a:t>
            </a:r>
            <a:r>
              <a:rPr lang="ru-RU" dirty="0" smtClean="0">
                <a:latin typeface="Segoe Print" pitchFamily="2" charset="0"/>
                <a:cs typeface="Miriam" pitchFamily="34" charset="-79"/>
              </a:rPr>
              <a:t>города </a:t>
            </a:r>
            <a:r>
              <a:rPr lang="ru-RU" dirty="0" smtClean="0">
                <a:latin typeface="Segoe Print" pitchFamily="2" charset="0"/>
                <a:cs typeface="Miriam" pitchFamily="34" charset="-79"/>
              </a:rPr>
              <a:t>Нижнего Новгорода</a:t>
            </a:r>
            <a:endParaRPr lang="ru-RU" dirty="0">
              <a:latin typeface="Segoe Print" pitchFamily="2" charset="0"/>
              <a:cs typeface="Miriam" pitchFamily="34" charset="-79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7924800" cy="1371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Segoe Script" pitchFamily="34" charset="0"/>
              </a:rPr>
              <a:t>«Лось ступает»</a:t>
            </a:r>
            <a:endParaRPr lang="ru-RU" sz="2800" dirty="0">
              <a:latin typeface="Segoe Script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0034" y="2428868"/>
            <a:ext cx="7924800" cy="400052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Segoe Print" pitchFamily="2" charset="0"/>
              </a:rPr>
              <a:t>Одни историки считают, что гербом Нижнего Новгорода в </a:t>
            </a:r>
            <a:r>
              <a:rPr lang="en-US" dirty="0" smtClean="0">
                <a:latin typeface="Segoe Print" pitchFamily="2" charset="0"/>
              </a:rPr>
              <a:t>XVI-XVII</a:t>
            </a:r>
            <a:r>
              <a:rPr lang="ru-RU" dirty="0" smtClean="0">
                <a:latin typeface="Segoe Print" pitchFamily="2" charset="0"/>
              </a:rPr>
              <a:t> веках был лось, и только в </a:t>
            </a:r>
            <a:r>
              <a:rPr lang="en-US" dirty="0" smtClean="0">
                <a:latin typeface="Segoe Print" pitchFamily="2" charset="0"/>
              </a:rPr>
              <a:t>XVIII</a:t>
            </a:r>
            <a:r>
              <a:rPr lang="ru-RU" dirty="0" smtClean="0">
                <a:latin typeface="Segoe Print" pitchFamily="2" charset="0"/>
              </a:rPr>
              <a:t> веке герольдмейстеры переделали его в оленя.</a:t>
            </a:r>
            <a:br>
              <a:rPr lang="ru-RU" dirty="0" smtClean="0">
                <a:latin typeface="Segoe Print" pitchFamily="2" charset="0"/>
              </a:rPr>
            </a:br>
            <a:r>
              <a:rPr lang="ru-RU" dirty="0" smtClean="0">
                <a:latin typeface="Segoe Print" pitchFamily="2" charset="0"/>
              </a:rPr>
              <a:t>В указе 1666 года царя Алексея Михайловича об изготовлении гербового знамени говорится: «Печать Нижегородская, на ней лось ступает.»</a:t>
            </a:r>
            <a:br>
              <a:rPr lang="ru-RU" dirty="0" smtClean="0">
                <a:latin typeface="Segoe Print" pitchFamily="2" charset="0"/>
              </a:rPr>
            </a:br>
            <a:r>
              <a:rPr lang="ru-RU" dirty="0" smtClean="0">
                <a:latin typeface="Segoe Print" pitchFamily="2" charset="0"/>
              </a:rPr>
              <a:t>Другие учёные считают, что уже в </a:t>
            </a:r>
            <a:r>
              <a:rPr lang="en-US" dirty="0" smtClean="0">
                <a:latin typeface="Segoe Print" pitchFamily="2" charset="0"/>
              </a:rPr>
              <a:t>XVII</a:t>
            </a:r>
            <a:r>
              <a:rPr lang="ru-RU" dirty="0" smtClean="0">
                <a:latin typeface="Segoe Print" pitchFamily="2" charset="0"/>
              </a:rPr>
              <a:t> веке на гербе был изображён олень, ссылаясь при этом на «Роспись всем государевым печатям 1626 года», составленную в посольском приказе после большого московского пожара 1626 года. В ней сказано: «Печать Нижегородска: олень, под оленем земля».</a:t>
            </a:r>
            <a:endParaRPr lang="ru-RU" dirty="0">
              <a:latin typeface="Segoe Print" pitchFamily="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Segoe Script" pitchFamily="34" charset="0"/>
              </a:rPr>
              <a:t>«Весёлая </a:t>
            </a:r>
            <a:r>
              <a:rPr lang="ru-RU" sz="3200" dirty="0" smtClean="0">
                <a:latin typeface="Segoe Script" pitchFamily="34" charset="0"/>
              </a:rPr>
              <a:t>коза</a:t>
            </a:r>
            <a:r>
              <a:rPr lang="ru-RU" sz="2800" dirty="0" smtClean="0">
                <a:latin typeface="Segoe Script" pitchFamily="34" charset="0"/>
              </a:rPr>
              <a:t>»</a:t>
            </a:r>
            <a:endParaRPr lang="ru-RU" sz="2800" dirty="0">
              <a:latin typeface="Segoe Script" pitchFamily="34" charset="0"/>
            </a:endParaRPr>
          </a:p>
        </p:txBody>
      </p:sp>
      <p:pic>
        <p:nvPicPr>
          <p:cNvPr id="10" name="Рисунок 9" descr="gg-32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2187" b="12187"/>
          <a:stretch>
            <a:fillRect/>
          </a:stretch>
        </p:blipFill>
        <p:spPr>
          <a:xfrm>
            <a:off x="928662" y="714356"/>
            <a:ext cx="5143536" cy="5429288"/>
          </a:xfrm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86512" y="1428736"/>
            <a:ext cx="2400288" cy="492922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Segoe Script" pitchFamily="34" charset="0"/>
              </a:rPr>
              <a:t>Герба Нижнего Новгорода – в белом поле красный олень, рога и копыта чёрные. Щит окружен дубовыми ветвями. В некоторых случая верх щита увенчан короной. 1-ая версия герба утверждена 16 августа 1781 года. Изначально сам герб называли «Весёлая коза».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642918"/>
            <a:ext cx="7924800" cy="1371600"/>
          </a:xfrm>
        </p:spPr>
        <p:txBody>
          <a:bodyPr/>
          <a:lstStyle/>
          <a:p>
            <a:pPr algn="ctr"/>
            <a:r>
              <a:rPr lang="ru-RU" dirty="0" smtClean="0">
                <a:latin typeface="Segoe Script" pitchFamily="34" charset="0"/>
              </a:rPr>
              <a:t>«Культ оленя»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0034" y="2428868"/>
            <a:ext cx="7924800" cy="3786214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Segoe Script" pitchFamily="34" charset="0"/>
              </a:rPr>
              <a:t>Нижегородская губерния существовала в 1719-1779 годах, затем с 1781 года она именовалась Нижегородским наместничеством. В 1796 году вновь введено название Нижегородская губерния</a:t>
            </a:r>
            <a:r>
              <a:rPr lang="ru-RU" sz="1600" dirty="0" smtClean="0">
                <a:latin typeface="Segoe Script" pitchFamily="34" charset="0"/>
              </a:rPr>
              <a:t>.</a:t>
            </a:r>
            <a:endParaRPr lang="ru-RU" sz="1600" dirty="0" smtClean="0">
              <a:latin typeface="Segoe Script" pitchFamily="34" charset="0"/>
            </a:endParaRPr>
          </a:p>
          <a:p>
            <a:r>
              <a:rPr lang="ru-RU" sz="1600" dirty="0" smtClean="0">
                <a:latin typeface="Segoe Script" pitchFamily="34" charset="0"/>
              </a:rPr>
              <a:t>Фактически функции губернского герба исполнял утверждённый 16 августа 1781 года городской герб Нижнего Новгорода - "В белом поле красный олень: рога и копыта чёрные". Олень (или лось) впервые появился на Большой печати Ивана Грозного. По мнению некоторых исследователей герб обязан своим происхождением культу оленя, возникшего в этих местах в глубокой древности. Олень (или лось) изображался в качестве герба Нижегородской земли (герб господаря и великого князя </a:t>
            </a:r>
            <a:r>
              <a:rPr lang="ru-RU" sz="1600" dirty="0" err="1" smtClean="0">
                <a:latin typeface="Segoe Script" pitchFamily="34" charset="0"/>
              </a:rPr>
              <a:t>Нова-города</a:t>
            </a:r>
            <a:r>
              <a:rPr lang="ru-RU" sz="1600" dirty="0" smtClean="0">
                <a:latin typeface="Segoe Script" pitchFamily="34" charset="0"/>
              </a:rPr>
              <a:t> и </a:t>
            </a:r>
            <a:r>
              <a:rPr lang="ru-RU" sz="1600" dirty="0" err="1" smtClean="0">
                <a:latin typeface="Segoe Script" pitchFamily="34" charset="0"/>
              </a:rPr>
              <a:t>низовской</a:t>
            </a:r>
            <a:r>
              <a:rPr lang="ru-RU" sz="1600" dirty="0" smtClean="0">
                <a:latin typeface="Segoe Script" pitchFamily="34" charset="0"/>
              </a:rPr>
              <a:t> земли) уже в "</a:t>
            </a:r>
            <a:r>
              <a:rPr lang="ru-RU" sz="1600" dirty="0" err="1" smtClean="0">
                <a:latin typeface="Segoe Script" pitchFamily="34" charset="0"/>
              </a:rPr>
              <a:t>Титулярнике</a:t>
            </a:r>
            <a:r>
              <a:rPr lang="ru-RU" sz="1600" dirty="0" smtClean="0">
                <a:latin typeface="Segoe Script" pitchFamily="34" charset="0"/>
              </a:rPr>
              <a:t>" (1672), а также на большой печати Ивана Грозного.</a:t>
            </a:r>
            <a:endParaRPr lang="ru-RU" sz="1600" dirty="0">
              <a:latin typeface="Segoe Script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857752" y="457200"/>
            <a:ext cx="3829048" cy="10668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Segoe Script" pitchFamily="34" charset="0"/>
              </a:rPr>
              <a:t>Герб Нижнего Новгорода при </a:t>
            </a:r>
            <a:r>
              <a:rPr lang="ru-RU" sz="2000" dirty="0" smtClean="0">
                <a:latin typeface="Segoe Script" pitchFamily="34" charset="0"/>
              </a:rPr>
              <a:t>Л</a:t>
            </a:r>
            <a:r>
              <a:rPr lang="ru-RU" sz="2000" dirty="0" smtClean="0">
                <a:latin typeface="Segoe Script" pitchFamily="34" charset="0"/>
              </a:rPr>
              <a:t>енине</a:t>
            </a:r>
            <a:endParaRPr lang="ru-RU" sz="2000" dirty="0">
              <a:latin typeface="Segoe Script" pitchFamily="34" charset="0"/>
            </a:endParaRPr>
          </a:p>
        </p:txBody>
      </p:sp>
      <p:pic>
        <p:nvPicPr>
          <p:cNvPr id="14" name="Рисунок 13" descr="Gerb NN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571472" y="428604"/>
            <a:ext cx="4227576" cy="5562600"/>
          </a:xfrm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4857752" y="1600200"/>
            <a:ext cx="3829048" cy="5043510"/>
          </a:xfrm>
        </p:spPr>
        <p:txBody>
          <a:bodyPr>
            <a:noAutofit/>
          </a:bodyPr>
          <a:lstStyle/>
          <a:p>
            <a:r>
              <a:rPr lang="ru-RU" sz="1100" dirty="0" smtClean="0">
                <a:latin typeface="Segoe Script" pitchFamily="34" charset="0"/>
              </a:rPr>
              <a:t>Герб города Нижний Новгород представляет собой изображение на четырехугольном, с закругленными нижними углами, заостренном в оконечности геральдическом щите, обрамленном по бокам и снизу лентой ордена Ленина. Геральдическое описание и изображение на гербе города Нижнего Новгорода гласит: "На серебряном щите идущий червленый олень, рога, глаза и копыта </a:t>
            </a:r>
            <a:r>
              <a:rPr lang="ru-RU" sz="1100" dirty="0" smtClean="0">
                <a:latin typeface="Segoe Script" pitchFamily="34" charset="0"/>
              </a:rPr>
              <a:t>черные</a:t>
            </a:r>
            <a:r>
              <a:rPr lang="ru-RU" sz="1100" dirty="0" smtClean="0">
                <a:latin typeface="Segoe Script" pitchFamily="34" charset="0"/>
              </a:rPr>
              <a:t>. Щит увенчан золотой башенной короной о пяти зубцах, окруженной по обручу золотым лавровым венком, и обрамлен по сторонам и снизу лентой ордена Ленина". </a:t>
            </a:r>
          </a:p>
          <a:p>
            <a:r>
              <a:rPr lang="ru-RU" sz="1100" dirty="0" smtClean="0">
                <a:latin typeface="Segoe Script" pitchFamily="34" charset="0"/>
              </a:rPr>
              <a:t>За основу герба города Нижнего Новгорода взят исторический герб губернского города Нижнего Новгорода, Высочайше утверждённый 16 августа 1781 года. </a:t>
            </a:r>
          </a:p>
          <a:p>
            <a:r>
              <a:rPr lang="ru-RU" sz="1100" dirty="0" smtClean="0">
                <a:latin typeface="Segoe Script" pitchFamily="34" charset="0"/>
              </a:rPr>
              <a:t>Описание герба: "В белом поле красный олень, рога и копыта черные".</a:t>
            </a:r>
          </a:p>
          <a:p>
            <a:r>
              <a:rPr lang="ru-RU" sz="1100" dirty="0" smtClean="0">
                <a:latin typeface="Segoe Script" pitchFamily="34" charset="0"/>
              </a:rPr>
              <a:t>Номер в Геральдическом регистре РФ: 3062</a:t>
            </a:r>
            <a:endParaRPr lang="ru-RU" sz="1100" dirty="0">
              <a:latin typeface="Segoe Script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x_f7682ae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500174"/>
            <a:ext cx="5130734" cy="5072098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Segoe Script" pitchFamily="34" charset="0"/>
              </a:rPr>
              <a:t>Вариант 1992 года.</a:t>
            </a:r>
            <a:endParaRPr lang="ru-RU" dirty="0">
              <a:latin typeface="Segoe Script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582px-Coat_of_arms_of_Nizhny_Novgorod_Region.svg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57158" y="1000108"/>
            <a:ext cx="4989230" cy="5143536"/>
          </a:xfrm>
        </p:spPr>
      </p:pic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5357818" y="1600200"/>
            <a:ext cx="3408230" cy="5114948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Segoe Script" pitchFamily="34" charset="0"/>
              </a:rPr>
              <a:t>Герб Нижегородской области имеет в своей основе изображение исторического герба Нижегородской губернии. Герб области представляет собой помещенное на геральдическом щите изображение идущего в серебряном поле червленого оленя, имеющего рога с шестью отростками и черные копыта; геральдический щит увенчан исторической Российской короной и обрамлен золотыми дубовыми листьями, соединенными исторической </a:t>
            </a:r>
            <a:r>
              <a:rPr lang="ru-RU" sz="1400" dirty="0" smtClean="0">
                <a:latin typeface="Segoe Script" pitchFamily="34" charset="0"/>
              </a:rPr>
              <a:t>Андреевской </a:t>
            </a:r>
            <a:r>
              <a:rPr lang="ru-RU" sz="1400" dirty="0" smtClean="0">
                <a:latin typeface="Segoe Script" pitchFamily="34" charset="0"/>
              </a:rPr>
              <a:t>лентой</a:t>
            </a:r>
            <a:r>
              <a:rPr lang="ru-RU" sz="1400" dirty="0" smtClean="0">
                <a:latin typeface="Segoe Script" pitchFamily="34" charset="0"/>
              </a:rPr>
              <a:t>.</a:t>
            </a:r>
            <a:endParaRPr lang="ru-RU" sz="1400" dirty="0" smtClean="0">
              <a:latin typeface="Segoe Script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857884" y="457200"/>
            <a:ext cx="2905116" cy="10668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Segoe Script" pitchFamily="34" charset="0"/>
              </a:rPr>
              <a:t>Герб области от 10 сентября 1996 года.</a:t>
            </a:r>
            <a:endParaRPr lang="ru-RU" sz="2000" dirty="0">
              <a:latin typeface="Segoe Script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714356"/>
            <a:ext cx="7924800" cy="1371600"/>
          </a:xfrm>
        </p:spPr>
        <p:txBody>
          <a:bodyPr/>
          <a:lstStyle/>
          <a:p>
            <a:r>
              <a:rPr lang="ru-RU" dirty="0" smtClean="0">
                <a:latin typeface="Segoe Script" pitchFamily="34" charset="0"/>
              </a:rPr>
              <a:t>Всё же: лось или олень?</a:t>
            </a:r>
            <a:endParaRPr lang="ru-RU" dirty="0">
              <a:latin typeface="Segoe Script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71472" y="2357430"/>
            <a:ext cx="7924800" cy="414340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Segoe Script" pitchFamily="34" charset="0"/>
              </a:rPr>
              <a:t>Есть мнение, что изображен был все-таки лось. Но в силу того, что данный </a:t>
            </a:r>
            <a:r>
              <a:rPr lang="ru-RU" sz="2400" dirty="0" smtClean="0">
                <a:latin typeface="Segoe Script" pitchFamily="34" charset="0"/>
              </a:rPr>
              <a:t>диковинный </a:t>
            </a:r>
            <a:r>
              <a:rPr lang="ru-RU" sz="2400" dirty="0" smtClean="0">
                <a:latin typeface="Segoe Script" pitchFamily="34" charset="0"/>
              </a:rPr>
              <a:t>зверь был неизвестен некоторым "</a:t>
            </a:r>
            <a:r>
              <a:rPr lang="ru-RU" sz="2400" dirty="0" err="1" smtClean="0">
                <a:latin typeface="Segoe Script" pitchFamily="34" charset="0"/>
              </a:rPr>
              <a:t>краеведчески</a:t>
            </a:r>
            <a:r>
              <a:rPr lang="ru-RU" sz="2400" dirty="0" smtClean="0">
                <a:latin typeface="Segoe Script" pitchFamily="34" charset="0"/>
              </a:rPr>
              <a:t> необразованным" гражданам, эти граждане принимали изображение лося, за изображение оленя и соответственно его называли. Так и пошло олень и олень. Но в первоначальном варианте на гербе города Нижний Новгород был изображен лось.</a:t>
            </a:r>
            <a:endParaRPr lang="ru-RU" sz="2400" dirty="0">
              <a:latin typeface="Segoe Script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2143116"/>
            <a:ext cx="8229600" cy="235745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Segoe Script" pitchFamily="34" charset="0"/>
              </a:rPr>
              <a:t>Творческая работа подготовлена  ученицей  6 «Б» класса</a:t>
            </a:r>
            <a:br>
              <a:rPr lang="ru-RU" sz="3200" dirty="0" smtClean="0">
                <a:latin typeface="Segoe Script" pitchFamily="34" charset="0"/>
              </a:rPr>
            </a:br>
            <a:r>
              <a:rPr lang="ru-RU" sz="3200" dirty="0" smtClean="0">
                <a:latin typeface="Segoe Script" pitchFamily="34" charset="0"/>
              </a:rPr>
              <a:t>гимназии №13</a:t>
            </a:r>
            <a:br>
              <a:rPr lang="ru-RU" sz="3200" dirty="0" smtClean="0">
                <a:latin typeface="Segoe Script" pitchFamily="34" charset="0"/>
              </a:rPr>
            </a:br>
            <a:r>
              <a:rPr lang="ru-RU" sz="3200" dirty="0" smtClean="0">
                <a:latin typeface="Segoe Script" pitchFamily="34" charset="0"/>
              </a:rPr>
              <a:t>Шевлягиной Екатериной</a:t>
            </a:r>
            <a:endParaRPr lang="ru-RU" sz="3200" dirty="0">
              <a:latin typeface="Segoe Script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70</TotalTime>
  <Words>487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Герб Нижнего                         Новгорода</vt:lpstr>
      <vt:lpstr>«Лось ступает»</vt:lpstr>
      <vt:lpstr>«Весёлая коза»</vt:lpstr>
      <vt:lpstr>«Культ оленя»</vt:lpstr>
      <vt:lpstr>Герб Нижнего Новгорода при Ленине</vt:lpstr>
      <vt:lpstr>Вариант 1992 года.</vt:lpstr>
      <vt:lpstr>Герб области от 10 сентября 1996 года.</vt:lpstr>
      <vt:lpstr>Всё же: лось или олень?</vt:lpstr>
      <vt:lpstr>Творческая работа подготовлена  ученицей  6 «Б» класса гимназии №13 Шевлягиной Екатериной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Герба Нижнего Новгорода</dc:title>
  <dc:creator>DNA7 X64</dc:creator>
  <cp:lastModifiedBy>DNA7 X64</cp:lastModifiedBy>
  <cp:revision>8</cp:revision>
  <dcterms:created xsi:type="dcterms:W3CDTF">2011-01-27T08:59:36Z</dcterms:created>
  <dcterms:modified xsi:type="dcterms:W3CDTF">2011-02-03T07:13:10Z</dcterms:modified>
</cp:coreProperties>
</file>